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96" r:id="rId2"/>
    <p:sldId id="297" r:id="rId3"/>
    <p:sldId id="299" r:id="rId4"/>
    <p:sldId id="300" r:id="rId5"/>
    <p:sldId id="303" r:id="rId6"/>
    <p:sldId id="304" r:id="rId7"/>
    <p:sldId id="309" r:id="rId8"/>
    <p:sldId id="310" r:id="rId9"/>
    <p:sldId id="320" r:id="rId10"/>
    <p:sldId id="319" r:id="rId11"/>
    <p:sldId id="338" r:id="rId12"/>
    <p:sldId id="321" r:id="rId13"/>
    <p:sldId id="327" r:id="rId14"/>
    <p:sldId id="330" r:id="rId15"/>
    <p:sldId id="328" r:id="rId16"/>
    <p:sldId id="329" r:id="rId17"/>
    <p:sldId id="316" r:id="rId18"/>
    <p:sldId id="332" r:id="rId19"/>
    <p:sldId id="312" r:id="rId20"/>
    <p:sldId id="322" r:id="rId21"/>
    <p:sldId id="335" r:id="rId22"/>
    <p:sldId id="324" r:id="rId23"/>
    <p:sldId id="334" r:id="rId24"/>
    <p:sldId id="294" r:id="rId25"/>
    <p:sldId id="315" r:id="rId26"/>
    <p:sldId id="317" r:id="rId27"/>
    <p:sldId id="293" r:id="rId28"/>
    <p:sldId id="336" r:id="rId29"/>
    <p:sldId id="295" r:id="rId30"/>
    <p:sldId id="258" r:id="rId31"/>
    <p:sldId id="339" r:id="rId32"/>
    <p:sldId id="323" r:id="rId33"/>
    <p:sldId id="291" r:id="rId34"/>
    <p:sldId id="318" r:id="rId35"/>
    <p:sldId id="268" r:id="rId36"/>
    <p:sldId id="276" r:id="rId37"/>
    <p:sldId id="277" r:id="rId38"/>
    <p:sldId id="307" r:id="rId39"/>
    <p:sldId id="278" r:id="rId40"/>
    <p:sldId id="311" r:id="rId41"/>
    <p:sldId id="305" r:id="rId42"/>
    <p:sldId id="306" r:id="rId43"/>
    <p:sldId id="331" r:id="rId44"/>
    <p:sldId id="333" r:id="rId45"/>
    <p:sldId id="325" r:id="rId46"/>
    <p:sldId id="314"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00FF00"/>
    <a:srgbClr val="00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p:restoredLeft sz="10468" autoAdjust="0"/>
    <p:restoredTop sz="94660"/>
  </p:normalViewPr>
  <p:slideViewPr>
    <p:cSldViewPr snapToObjects="1">
      <p:cViewPr varScale="1">
        <p:scale>
          <a:sx n="102" d="100"/>
          <a:sy n="102" d="100"/>
        </p:scale>
        <p:origin x="-1552" y="-104"/>
      </p:cViewPr>
      <p:guideLst>
        <p:guide orient="horz" pos="2160"/>
        <p:guide pos="2880"/>
      </p:guideLst>
    </p:cSldViewPr>
  </p:slideViewPr>
  <p:notesTextViewPr>
    <p:cViewPr>
      <p:scale>
        <a:sx n="100" d="100"/>
        <a:sy n="100" d="100"/>
      </p:scale>
      <p:origin x="0" y="0"/>
    </p:cViewPr>
  </p:notesTextViewPr>
  <p:sorterViewPr>
    <p:cViewPr>
      <p:scale>
        <a:sx n="141" d="100"/>
        <a:sy n="141" d="100"/>
      </p:scale>
      <p:origin x="0" y="126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00AD4F-9D0D-E14C-A162-6F17830A0D64}" type="datetimeFigureOut">
              <a:rPr lang="en-US" smtClean="0"/>
              <a:t>7/12/17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923C7C-2437-7140-AAF4-FF0F564C70AF}" type="slidenum">
              <a:rPr lang="en-US" smtClean="0"/>
              <a:t>‹#›</a:t>
            </a:fld>
            <a:endParaRPr lang="en-US"/>
          </a:p>
        </p:txBody>
      </p:sp>
    </p:spTree>
    <p:extLst>
      <p:ext uri="{BB962C8B-B14F-4D97-AF65-F5344CB8AC3E}">
        <p14:creationId xmlns:p14="http://schemas.microsoft.com/office/powerpoint/2010/main" val="8798129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809900C-CEF9-504E-BB90-6FB456DD96A6}" type="slidenum">
              <a:rPr lang="en-US" sz="1200" i="0"/>
              <a:pPr/>
              <a:t>1</a:t>
            </a:fld>
            <a:endParaRPr lang="en-US" sz="1200" i="0"/>
          </a:p>
        </p:txBody>
      </p:sp>
      <p:sp>
        <p:nvSpPr>
          <p:cNvPr id="116738"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http://www.theskyscrapers.org/astroassembly</a:t>
            </a:r>
          </a:p>
          <a:p>
            <a:pPr eaLnBrk="1" hangingPunct="1"/>
            <a:endParaRPr lang="en-US"/>
          </a:p>
          <a:p>
            <a:pPr eaLnBrk="1" hangingPunct="1"/>
            <a:r>
              <a:rPr lang="en-US"/>
              <a:t>Today not trad sci talk (introduce the problem of understanding how galaxies form and evolve and showing you how my work contributes towards that understanding), Rather going to take opportunity to introduce Citizen Science (specifically Galaxy Zoo, project I’m involved in) and use some of my research to show how CitSci can enable new and exciting research results.</a:t>
            </a:r>
          </a:p>
          <a:p>
            <a:pPr eaLnBrk="1" hangingPunct="1"/>
            <a:r>
              <a:rPr lang="en-US"/>
              <a:t>Why Now?  It</a:t>
            </a:r>
            <a:r>
              <a:rPr lang="fr-FR"/>
              <a:t>’</a:t>
            </a:r>
            <a:r>
              <a:rPr lang="en-US" altLang="ja-JP"/>
              <a:t>s a loaded term among academics, and often not understood what it is, Hot topic in funding agencies (and highlighted in decadal review – but! Incorrectly!)</a:t>
            </a:r>
          </a:p>
          <a:p>
            <a:pPr eaLnBrk="1" hangingPunct="1"/>
            <a:endParaRPr lang="en-US"/>
          </a:p>
          <a:p>
            <a:pPr eaLnBrk="1" hangingPunct="1"/>
            <a:r>
              <a:rPr lang="en-US"/>
              <a:t>Decadal Review: Astro2010 p101The internet plays a pervasive role for public astronomy, attracting world-wide audiences on websites such as Galaxy Zoo (www.galaxyzoo.org, last accessed July 6, 2010) and on others that feature astronomical events, such as NASA missions.  - although they mislabeled a Vorverpe a Green Pea (emission line cloud!!!! Vs a galaxy)</a:t>
            </a:r>
            <a:endParaRPr lang="en-US" sz="1000" b="1"/>
          </a:p>
          <a:p>
            <a:pPr eaLnBrk="1" hangingPunct="1"/>
            <a:endParaRPr lang="en-US" altLang="ja-JP"/>
          </a:p>
          <a:p>
            <a:pPr eaLnBrk="1" hangingPunct="1"/>
            <a:endParaRPr lang="en-US" altLang="ja-JP"/>
          </a:p>
          <a:p>
            <a:r>
              <a:rPr lang="en-US"/>
              <a:t>Green Peas &amp; Galaxy Evolution: Discoveries of Citizen Science</a:t>
            </a:r>
          </a:p>
          <a:p>
            <a:endParaRPr lang="en-US"/>
          </a:p>
          <a:p>
            <a:r>
              <a:rPr lang="en-US"/>
              <a:t>Abstract:  I will introduce the Galaxy Zoo Citizen Science project and discuss some new discoveries being made through collaborations with Citizen Scientists.  I will present a class of rapidly growing emission line galaxies, known as ‘Green Peas’, first noted by volunteers in the Galaxy Zoo project because of their peculiar bright green colour and small size. Their appearance is due to very strong optical emission lines, namely [OIII] λ5007 Å, with an unusually large equivalent width of up to ∼1000 Å.  The  Peas have some of the highest specific star formation rates seen in the local Universe, yielding doubling times for their stellar mass of hundreds of Myr.  Due to their similarity in size, mass, luminosity to high-redshift ultraviolet-luminous galaxies, e.g. Lyman-break galaxies and Lyα emitters, studying these starbursting galaxies can help us to understand the build up of stellar mass in the Universe.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9DD9512D-0482-3140-875B-9C941FE84C36}" type="slidenum">
              <a:rPr lang="en-US" sz="1200" i="0"/>
              <a:pPr/>
              <a:t>10</a:t>
            </a:fld>
            <a:endParaRPr lang="en-US" sz="1200" i="0"/>
          </a:p>
        </p:txBody>
      </p:sp>
      <p:sp>
        <p:nvSpPr>
          <p:cNvPr id="105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8851" name="Rectangle 3"/>
          <p:cNvSpPr>
            <a:spLocks noGrp="1" noChangeArrowheads="1"/>
          </p:cNvSpPr>
          <p:nvPr>
            <p:ph type="body" idx="1"/>
          </p:nvPr>
        </p:nvSpPr>
        <p:spPr>
          <a:noFill/>
        </p:spPr>
        <p:txBody>
          <a:bodyPr/>
          <a:lstStyle/>
          <a:p>
            <a:pPr eaLnBrk="1" hangingPunct="1"/>
            <a:r>
              <a:rPr lang="en-US"/>
              <a:t>Key observation came from galex counterparts - UV luminosities are similar to lyman break galaxies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9DD9512D-0482-3140-875B-9C941FE84C36}" type="slidenum">
              <a:rPr lang="en-US" sz="1200" i="0"/>
              <a:pPr/>
              <a:t>11</a:t>
            </a:fld>
            <a:endParaRPr lang="en-US" sz="1200" i="0"/>
          </a:p>
        </p:txBody>
      </p:sp>
      <p:sp>
        <p:nvSpPr>
          <p:cNvPr id="105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8851" name="Rectangle 3"/>
          <p:cNvSpPr>
            <a:spLocks noGrp="1" noChangeArrowheads="1"/>
          </p:cNvSpPr>
          <p:nvPr>
            <p:ph type="body" idx="1"/>
          </p:nvPr>
        </p:nvSpPr>
        <p:spPr>
          <a:noFill/>
        </p:spPr>
        <p:txBody>
          <a:bodyPr/>
          <a:lstStyle/>
          <a:p>
            <a:pPr eaLnBrk="1" hangingPunct="1"/>
            <a:r>
              <a:rPr lang="en-US"/>
              <a:t>Key observation came from galex counterparts - UV luminosities are similar to lyman break galaxies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150A4FE-CEBC-9743-8070-88DE31E7F72B}" type="slidenum">
              <a:rPr lang="en-US" sz="1200" i="0"/>
              <a:pPr/>
              <a:t>12</a:t>
            </a:fld>
            <a:endParaRPr lang="en-US" sz="1200" i="0"/>
          </a:p>
        </p:txBody>
      </p:sp>
      <p:sp>
        <p:nvSpPr>
          <p:cNvPr id="1146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755" name="Rectangle 3"/>
          <p:cNvSpPr>
            <a:spLocks noGrp="1" noChangeArrowheads="1"/>
          </p:cNvSpPr>
          <p:nvPr>
            <p:ph type="body" idx="1"/>
          </p:nvPr>
        </p:nvSpPr>
        <p:spPr>
          <a:noFill/>
        </p:spPr>
        <p:txBody>
          <a:bodyPr/>
          <a:lstStyle/>
          <a:p>
            <a:pPr eaLnBrk="1" hangingPunct="1"/>
            <a:r>
              <a:rPr lang="en-US" dirty="0">
                <a:latin typeface="Helvetica" charset="0"/>
              </a:rPr>
              <a:t>., the median environmental density around peas is less than two-thirds that around normal galaxies, etc. </a:t>
            </a:r>
            <a:r>
              <a:rPr lang="en-US" dirty="0"/>
              <a:t>  </a:t>
            </a:r>
            <a:r>
              <a:rPr lang="en-US" dirty="0">
                <a:latin typeface="Helvetica" charset="0"/>
              </a:rPr>
              <a:t>95% of peas live in environments less dense than those inhabited by at least 33.5% of normal galaxies. </a:t>
            </a:r>
            <a:r>
              <a:rPr lang="en-US" dirty="0"/>
              <a:t> </a:t>
            </a:r>
            <a:r>
              <a:rPr lang="en-US" dirty="0">
                <a:latin typeface="Helvetica" charset="0"/>
              </a:rPr>
              <a:t>Alternatively, at least one-third of normal galaxies live in environments denser than those in which 95% of peas are found.</a:t>
            </a:r>
          </a:p>
          <a:p>
            <a:pPr eaLnBrk="1" hangingPunct="1"/>
            <a:r>
              <a:rPr lang="en-US" dirty="0">
                <a:latin typeface="Helvetica" charset="0"/>
              </a:rPr>
              <a:t>1 </a:t>
            </a:r>
            <a:r>
              <a:rPr lang="en-US" dirty="0" err="1">
                <a:latin typeface="Helvetica" charset="0"/>
              </a:rPr>
              <a:t>Mpc</a:t>
            </a:r>
            <a:r>
              <a:rPr lang="en-US" dirty="0">
                <a:latin typeface="Helvetica" charset="0"/>
              </a:rPr>
              <a:t> = 3 Million Light  Years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13</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14</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large scales,</a:t>
            </a:r>
            <a:r>
              <a:rPr lang="en-US" baseline="0" dirty="0" smtClean="0"/>
              <a:t> the so-called 2-halo term dominates, which measures the clustering  of AGN in individual halos. From this you can estimate the average mass of the dark matter halos that the AGN reside</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15</a:t>
            </a:fld>
            <a:endParaRPr lang="en-US"/>
          </a:p>
        </p:txBody>
      </p:sp>
    </p:spTree>
    <p:extLst>
      <p:ext uri="{BB962C8B-B14F-4D97-AF65-F5344CB8AC3E}">
        <p14:creationId xmlns:p14="http://schemas.microsoft.com/office/powerpoint/2010/main" val="2225868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 smaller</a:t>
            </a:r>
            <a:r>
              <a:rPr lang="en-US" baseline="0" dirty="0" smtClean="0"/>
              <a:t> scales, the 1-halo term dominates, which measures the clustering of AGN in the same halo. This constrains the halo occupation distribution of AGN, which ill talk more about in a minute. This hasn’t been done much </a:t>
            </a:r>
            <a:r>
              <a:rPr lang="en-US" baseline="0" dirty="0" err="1" smtClean="0"/>
              <a:t>previoulsy</a:t>
            </a:r>
            <a:r>
              <a:rPr lang="en-US" baseline="0" dirty="0" smtClean="0"/>
              <a:t>, because need large samples or a large tracer set. but its powerful tool in interpreting the CF on both nonlinear and linear scales, and so we took advantage of it to model our measurement</a:t>
            </a:r>
          </a:p>
          <a:p>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16</a:t>
            </a:fld>
            <a:endParaRPr lang="en-US"/>
          </a:p>
        </p:txBody>
      </p:sp>
    </p:spTree>
    <p:extLst>
      <p:ext uri="{BB962C8B-B14F-4D97-AF65-F5344CB8AC3E}">
        <p14:creationId xmlns:p14="http://schemas.microsoft.com/office/powerpoint/2010/main" val="652638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to be more accurate at larger scales (</a:t>
            </a:r>
            <a:r>
              <a:rPr lang="en-US" dirty="0" err="1" smtClean="0"/>
              <a:t>PonsBorderia</a:t>
            </a:r>
            <a:r>
              <a:rPr lang="en-US" dirty="0" smtClean="0"/>
              <a:t> et al. 1999,</a:t>
            </a:r>
            <a:r>
              <a:rPr lang="en-US" baseline="0" dirty="0" smtClean="0"/>
              <a:t> </a:t>
            </a:r>
            <a:r>
              <a:rPr lang="en-US" baseline="0" dirty="0" err="1" smtClean="0"/>
              <a:t>Kersher</a:t>
            </a:r>
            <a:r>
              <a:rPr lang="en-US" baseline="0" dirty="0" smtClean="0"/>
              <a:t> et al. 2000</a:t>
            </a:r>
          </a:p>
          <a:p>
            <a:r>
              <a:rPr lang="en-US" baseline="0" dirty="0" smtClean="0"/>
              <a:t>Simulations suggest that treating the HOD as </a:t>
            </a:r>
            <a:r>
              <a:rPr lang="en-US" baseline="0" dirty="0" err="1" smtClean="0"/>
              <a:t>dunction</a:t>
            </a:r>
            <a:r>
              <a:rPr lang="en-US" baseline="0" dirty="0" smtClean="0"/>
              <a:t> of halo mass only, independent of large scale </a:t>
            </a:r>
            <a:r>
              <a:rPr lang="en-US" baseline="0" dirty="0" err="1" smtClean="0"/>
              <a:t>environmnet</a:t>
            </a:r>
            <a:r>
              <a:rPr lang="en-US" baseline="0" dirty="0" smtClean="0"/>
              <a:t> is a good approximation </a:t>
            </a:r>
            <a:r>
              <a:rPr lang="en-US" baseline="0" dirty="0" err="1" smtClean="0"/>
              <a:t>Lemson</a:t>
            </a:r>
            <a:r>
              <a:rPr lang="en-US" baseline="0" dirty="0" smtClean="0"/>
              <a:t> 7 </a:t>
            </a:r>
            <a:r>
              <a:rPr lang="en-US" baseline="0" dirty="0" err="1" smtClean="0"/>
              <a:t>Kauggman</a:t>
            </a:r>
            <a:r>
              <a:rPr lang="en-US" baseline="0" dirty="0" smtClean="0"/>
              <a:t> 1999, </a:t>
            </a:r>
            <a:r>
              <a:rPr lang="en-US" baseline="0" dirty="0" err="1" smtClean="0"/>
              <a:t>Berlind</a:t>
            </a:r>
            <a:r>
              <a:rPr lang="en-US" baseline="0" dirty="0" smtClean="0"/>
              <a:t> et al. 2003</a:t>
            </a:r>
          </a:p>
          <a:p>
            <a:r>
              <a:rPr lang="en-US" baseline="0" dirty="0" smtClean="0"/>
              <a:t>HOD parameters have a non-degenerate effect on galaxy clustering stats 9n-poitn </a:t>
            </a:r>
            <a:r>
              <a:rPr lang="en-US" baseline="0" dirty="0" err="1" smtClean="0"/>
              <a:t>finction</a:t>
            </a:r>
            <a:r>
              <a:rPr lang="en-US" baseline="0" dirty="0" smtClean="0"/>
              <a:t>, </a:t>
            </a:r>
            <a:r>
              <a:rPr lang="en-US" baseline="0" dirty="0" err="1" smtClean="0"/>
              <a:t>voide</a:t>
            </a:r>
            <a:r>
              <a:rPr lang="en-US" baseline="0" dirty="0" smtClean="0"/>
              <a:t> probability function, </a:t>
            </a:r>
            <a:r>
              <a:rPr lang="en-US" baseline="0" dirty="0" err="1" smtClean="0"/>
              <a:t>pariwise</a:t>
            </a:r>
            <a:r>
              <a:rPr lang="en-US" baseline="0" dirty="0" smtClean="0"/>
              <a:t> </a:t>
            </a:r>
            <a:r>
              <a:rPr lang="en-US" baseline="0" dirty="0" err="1" smtClean="0"/>
              <a:t>vel</a:t>
            </a:r>
            <a:r>
              <a:rPr lang="en-US" baseline="0" dirty="0" smtClean="0"/>
              <a:t> dispersion)</a:t>
            </a:r>
          </a:p>
          <a:p>
            <a:r>
              <a:rPr lang="en-US" baseline="0" dirty="0" smtClean="0"/>
              <a:t>SPH &amp; semi-analytic predictions for the HOD suggest useful to constrained cosmology</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17</a:t>
            </a:fld>
            <a:endParaRPr lang="en-US"/>
          </a:p>
        </p:txBody>
      </p:sp>
    </p:spTree>
    <p:extLst>
      <p:ext uri="{BB962C8B-B14F-4D97-AF65-F5344CB8AC3E}">
        <p14:creationId xmlns:p14="http://schemas.microsoft.com/office/powerpoint/2010/main" val="975067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18</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we were working with the sample, DR7 was released from SDSS</a:t>
            </a:r>
          </a:p>
          <a:p>
            <a:pPr marL="0" indent="0">
              <a:buNone/>
            </a:pPr>
            <a:r>
              <a:rPr lang="en-US" dirty="0" smtClean="0"/>
              <a:t>Most peas were targeted as </a:t>
            </a:r>
            <a:r>
              <a:rPr lang="en-US" dirty="0" err="1" smtClean="0"/>
              <a:t>seredipidous</a:t>
            </a:r>
            <a:r>
              <a:rPr lang="en-US" dirty="0" smtClean="0"/>
              <a:t> sources or faint-</a:t>
            </a:r>
            <a:r>
              <a:rPr lang="en-US" dirty="0" err="1" smtClean="0"/>
              <a:t>quasaes</a:t>
            </a:r>
            <a:r>
              <a:rPr lang="en-US" dirty="0" smtClean="0"/>
              <a:t>, and were allocated fibers as they were available in a given field.  Without a uniform selection, </a:t>
            </a:r>
            <a:r>
              <a:rPr lang="en-US" dirty="0" err="1" smtClean="0"/>
              <a:t>absoulute</a:t>
            </a:r>
            <a:r>
              <a:rPr lang="en-US" dirty="0" smtClean="0"/>
              <a:t> space density cannot be accurately assessed.</a:t>
            </a:r>
          </a:p>
          <a:p>
            <a:pPr marL="0" indent="0">
              <a:buNone/>
            </a:pPr>
            <a:r>
              <a:rPr lang="en-US" dirty="0" smtClean="0"/>
              <a:t>Searching at other redshifts will have interlopers</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19</a:t>
            </a:fld>
            <a:endParaRPr lang="en-US"/>
          </a:p>
        </p:txBody>
      </p:sp>
    </p:spTree>
    <p:extLst>
      <p:ext uri="{BB962C8B-B14F-4D97-AF65-F5344CB8AC3E}">
        <p14:creationId xmlns:p14="http://schemas.microsoft.com/office/powerpoint/2010/main" val="30992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8674" name="Notes Placeholder 2"/>
          <p:cNvSpPr>
            <a:spLocks noGrp="1"/>
          </p:cNvSpPr>
          <p:nvPr>
            <p:ph type="body" idx="1"/>
          </p:nvPr>
        </p:nvSpPr>
        <p:spPr>
          <a:noFill/>
        </p:spPr>
        <p:txBody>
          <a:bodyPr/>
          <a:lstStyle/>
          <a:p>
            <a:pPr eaLnBrk="1" hangingPunct="1"/>
            <a:r>
              <a:rPr lang="en-US" dirty="0" smtClean="0"/>
              <a:t>Originally noticed</a:t>
            </a:r>
            <a:r>
              <a:rPr lang="en-US" baseline="0" dirty="0" smtClean="0"/>
              <a:t> in 2007, the </a:t>
            </a:r>
            <a:r>
              <a:rPr lang="en-US" baseline="0" dirty="0" err="1" smtClean="0"/>
              <a:t>orogial</a:t>
            </a:r>
            <a:r>
              <a:rPr lang="en-US" baseline="0" dirty="0" smtClean="0"/>
              <a:t> work was presented in a paper in 2009, and through a meeting of citizen </a:t>
            </a:r>
            <a:r>
              <a:rPr lang="en-US" baseline="0" dirty="0" err="1" smtClean="0"/>
              <a:t>scientsits</a:t>
            </a:r>
            <a:r>
              <a:rPr lang="en-US" baseline="0" dirty="0" smtClean="0"/>
              <a:t> &amp; GZ </a:t>
            </a:r>
            <a:r>
              <a:rPr lang="en-US" baseline="0" dirty="0" err="1" smtClean="0"/>
              <a:t>scientsits</a:t>
            </a:r>
            <a:r>
              <a:rPr lang="en-US" baseline="0" dirty="0" smtClean="0"/>
              <a:t> in 2009.</a:t>
            </a:r>
            <a:endParaRPr lang="en-US" dirty="0"/>
          </a:p>
          <a:p>
            <a:endParaRPr lang="en-US" dirty="0"/>
          </a:p>
        </p:txBody>
      </p:sp>
      <p:sp>
        <p:nvSpPr>
          <p:cNvPr id="28675"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7A59B08B-0B99-054C-A04D-0ABD402240BC}" type="slidenum">
              <a:rPr lang="en-US" sz="1200" i="0"/>
              <a:pPr/>
              <a:t>2</a:t>
            </a:fld>
            <a:endParaRPr lang="en-US" sz="1200" i="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Photometry</a:t>
            </a:r>
            <a:r>
              <a:rPr lang="en-US" baseline="0" dirty="0" smtClean="0"/>
              <a:t> pipeline was updated with DR8 and beyond, correcting subtraction near bright galaxies</a:t>
            </a:r>
          </a:p>
          <a:p>
            <a:r>
              <a:rPr lang="en-US" dirty="0" smtClean="0"/>
              <a:t>for DR8 and later releases the photometry was reduced using a new version of the photo pipeline, under rerun “301”. </a:t>
            </a:r>
          </a:p>
          <a:p>
            <a:r>
              <a:rPr lang="en-US" dirty="0" smtClean="0"/>
              <a:t>Most peas were targeted as serendipitous sources or faint-quasars, and were allocated fibers as they were available in a given field.  Without a uniform selection, absolute space density cannot be accurately assessed.</a:t>
            </a:r>
          </a:p>
          <a:p>
            <a:r>
              <a:rPr lang="en-US" dirty="0" smtClean="0"/>
              <a:t>Searching at other redshifts will have interlopers</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20</a:t>
            </a:fld>
            <a:endParaRPr lang="en-US"/>
          </a:p>
        </p:txBody>
      </p:sp>
    </p:spTree>
    <p:extLst>
      <p:ext uri="{BB962C8B-B14F-4D97-AF65-F5344CB8AC3E}">
        <p14:creationId xmlns:p14="http://schemas.microsoft.com/office/powerpoint/2010/main" val="3332040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21</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smaller amplitude than LRGs - &gt; implying less clustered, negative not enough </a:t>
            </a:r>
            <a:r>
              <a:rPr lang="en-US" dirty="0" err="1" smtClean="0"/>
              <a:t>rands</a:t>
            </a:r>
            <a:endParaRPr lang="en-US" dirty="0" smtClean="0"/>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24</a:t>
            </a:fld>
            <a:endParaRPr lang="en-US"/>
          </a:p>
        </p:txBody>
      </p:sp>
    </p:spTree>
    <p:extLst>
      <p:ext uri="{BB962C8B-B14F-4D97-AF65-F5344CB8AC3E}">
        <p14:creationId xmlns:p14="http://schemas.microsoft.com/office/powerpoint/2010/main" val="5728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to be more accurate at larger scales (</a:t>
            </a:r>
            <a:r>
              <a:rPr lang="en-US" dirty="0" err="1" smtClean="0"/>
              <a:t>PonsBorderia</a:t>
            </a:r>
            <a:r>
              <a:rPr lang="en-US" dirty="0" smtClean="0"/>
              <a:t> et al. 1999,</a:t>
            </a:r>
            <a:r>
              <a:rPr lang="en-US" baseline="0" dirty="0" smtClean="0"/>
              <a:t> </a:t>
            </a:r>
            <a:r>
              <a:rPr lang="en-US" baseline="0" dirty="0" err="1" smtClean="0"/>
              <a:t>Kersher</a:t>
            </a:r>
            <a:r>
              <a:rPr lang="en-US" baseline="0" dirty="0" smtClean="0"/>
              <a:t> et al. 2000</a:t>
            </a:r>
          </a:p>
          <a:p>
            <a:r>
              <a:rPr lang="en-US" baseline="0" dirty="0" smtClean="0"/>
              <a:t>HOD can be used to constrain any subset of the galaxy population – which can be used to constrain galaxy formation</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25</a:t>
            </a:fld>
            <a:endParaRPr lang="en-US"/>
          </a:p>
        </p:txBody>
      </p:sp>
    </p:spTree>
    <p:extLst>
      <p:ext uri="{BB962C8B-B14F-4D97-AF65-F5344CB8AC3E}">
        <p14:creationId xmlns:p14="http://schemas.microsoft.com/office/powerpoint/2010/main" val="975067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LRGs lie in massive halos (M~10</a:t>
            </a:r>
            <a:r>
              <a:rPr lang="en-US" baseline="30000" dirty="0" smtClean="0"/>
              <a:t>13</a:t>
            </a:r>
            <a:r>
              <a:rPr lang="en-US" dirty="0" smtClean="0"/>
              <a:t>h</a:t>
            </a:r>
            <a:r>
              <a:rPr lang="en-US" baseline="30000" dirty="0" smtClean="0"/>
              <a:t>-1</a:t>
            </a:r>
            <a:r>
              <a:rPr lang="en-US" dirty="0" smtClean="0"/>
              <a:t> </a:t>
            </a:r>
            <a:r>
              <a:rPr lang="en-US" dirty="0" err="1" smtClean="0"/>
              <a:t>M</a:t>
            </a:r>
            <a:r>
              <a:rPr lang="en-US" baseline="-25000" dirty="0" err="1" smtClean="0"/>
              <a:t>sun</a:t>
            </a:r>
            <a:r>
              <a:rPr lang="en-US" dirty="0" smtClean="0"/>
              <a:t>) </a:t>
            </a:r>
          </a:p>
          <a:p>
            <a:endParaRPr lang="en-US" dirty="0" smtClean="0"/>
          </a:p>
          <a:p>
            <a:r>
              <a:rPr lang="en-US" dirty="0" smtClean="0"/>
              <a:t>Massive DM halos (M~10</a:t>
            </a:r>
            <a:r>
              <a:rPr lang="en-US" baseline="30000" dirty="0" smtClean="0"/>
              <a:t>15</a:t>
            </a:r>
            <a:r>
              <a:rPr lang="en-US" dirty="0" smtClean="0"/>
              <a:t>h</a:t>
            </a:r>
            <a:r>
              <a:rPr lang="en-US" baseline="30000" dirty="0" smtClean="0"/>
              <a:t>-1</a:t>
            </a:r>
            <a:r>
              <a:rPr lang="en-US" dirty="0" smtClean="0"/>
              <a:t> </a:t>
            </a:r>
            <a:r>
              <a:rPr lang="en-US" dirty="0" err="1" smtClean="0"/>
              <a:t>M</a:t>
            </a:r>
            <a:r>
              <a:rPr lang="en-US" baseline="-25000" dirty="0" err="1" smtClean="0"/>
              <a:t>sun</a:t>
            </a:r>
            <a:r>
              <a:rPr lang="en-US" baseline="-25000" dirty="0" smtClean="0"/>
              <a:t>)</a:t>
            </a:r>
            <a:r>
              <a:rPr lang="en-US" dirty="0" smtClean="0"/>
              <a:t>  can host several LRGs</a:t>
            </a:r>
          </a:p>
          <a:p>
            <a:endParaRPr lang="en-US" dirty="0" smtClean="0"/>
          </a:p>
          <a:p>
            <a:r>
              <a:rPr lang="en-US" dirty="0" smtClean="0"/>
              <a:t>Note: need to correct for angular and radial selection effects (no two fibers</a:t>
            </a:r>
            <a:r>
              <a:rPr lang="en-US" baseline="0" dirty="0" smtClean="0"/>
              <a:t> within 55”)</a:t>
            </a:r>
          </a:p>
          <a:p>
            <a:r>
              <a:rPr lang="en-US" dirty="0" err="1" smtClean="0"/>
              <a:t>ig</a:t>
            </a:r>
            <a:r>
              <a:rPr lang="en-US" dirty="0" smtClean="0"/>
              <a:t>. 1: This pie-diagram shows the sky distribution of the BOSS massive galaxies. In red, we show the new BOSS Galaxies that probe to a high redshift (greater distance) than the previous SDSS luminous red galaxy (LRG) sample (shown in white) and the normal (MAIN) SDSS galaxies in yellow.</a:t>
            </a:r>
          </a:p>
          <a:p>
            <a:r>
              <a:rPr lang="en-US" dirty="0" smtClean="0"/>
              <a:t>Image Credit: Michael Blanton and the SDSS-III Collaboration</a:t>
            </a:r>
          </a:p>
          <a:p>
            <a:r>
              <a:rPr lang="en-US" dirty="0" smtClean="0"/>
              <a:t>http://</a:t>
            </a:r>
            <a:r>
              <a:rPr lang="en-US" dirty="0" err="1" smtClean="0"/>
              <a:t>wwwmpa.mpa-garching.mpg.de</a:t>
            </a:r>
            <a:r>
              <a:rPr lang="en-US" dirty="0" smtClean="0"/>
              <a:t>/</a:t>
            </a:r>
            <a:r>
              <a:rPr lang="en-US" dirty="0" err="1" smtClean="0"/>
              <a:t>mpa</a:t>
            </a:r>
            <a:r>
              <a:rPr lang="en-US" dirty="0" smtClean="0"/>
              <a:t>/research/</a:t>
            </a:r>
            <a:r>
              <a:rPr lang="en-US" dirty="0" err="1" smtClean="0"/>
              <a:t>current_research</a:t>
            </a:r>
            <a:r>
              <a:rPr lang="en-US" dirty="0" smtClean="0"/>
              <a:t>/hl2012-1/hl2012-1-en-print.html</a:t>
            </a:r>
          </a:p>
          <a:p>
            <a:r>
              <a:rPr lang="en-US" dirty="0" smtClean="0"/>
              <a:t>http://</a:t>
            </a:r>
            <a:r>
              <a:rPr lang="en-US" dirty="0" err="1" smtClean="0"/>
              <a:t>www.nbcnews.com</a:t>
            </a:r>
            <a:r>
              <a:rPr lang="en-US" dirty="0" smtClean="0"/>
              <a:t>/id/12801391/ns/</a:t>
            </a:r>
            <a:r>
              <a:rPr lang="en-US" dirty="0" err="1" smtClean="0"/>
              <a:t>technology_and_science</a:t>
            </a:r>
            <a:r>
              <a:rPr lang="en-US" dirty="0" smtClean="0"/>
              <a:t>-space/t/cosmic-map-highlights-knowledge-gap/#.WV0CMdPyunc</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26</a:t>
            </a:fld>
            <a:endParaRPr lang="en-US"/>
          </a:p>
        </p:txBody>
      </p:sp>
    </p:spTree>
    <p:extLst>
      <p:ext uri="{BB962C8B-B14F-4D97-AF65-F5344CB8AC3E}">
        <p14:creationId xmlns:p14="http://schemas.microsoft.com/office/powerpoint/2010/main" val="1668668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galaxy_DR12v5 LOWZ (N &amp; S) files, limit 0.112&lt;z&lt;0.36, </a:t>
            </a:r>
            <a:r>
              <a:rPr lang="fi-FI" dirty="0" smtClean="0"/>
              <a:t>287751</a:t>
            </a:r>
            <a:r>
              <a:rPr lang="en-US" dirty="0" smtClean="0"/>
              <a:t>galaxies</a:t>
            </a:r>
          </a:p>
          <a:p>
            <a:r>
              <a:rPr lang="en-US" dirty="0" smtClean="0"/>
              <a:t>	</a:t>
            </a:r>
            <a:r>
              <a:rPr lang="en-US" dirty="0" err="1" smtClean="0"/>
              <a:t>Randoms</a:t>
            </a:r>
            <a:r>
              <a:rPr lang="en-US" dirty="0" smtClean="0"/>
              <a:t> sample (random0_DR12v5_LOWZ: 14,144,530 galaxies, </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28</a:t>
            </a:fld>
            <a:endParaRPr lang="en-US"/>
          </a:p>
        </p:txBody>
      </p:sp>
    </p:spTree>
    <p:extLst>
      <p:ext uri="{BB962C8B-B14F-4D97-AF65-F5344CB8AC3E}">
        <p14:creationId xmlns:p14="http://schemas.microsoft.com/office/powerpoint/2010/main" val="407271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34</a:t>
            </a:fld>
            <a:endParaRPr lang="en-US"/>
          </a:p>
        </p:txBody>
      </p:sp>
    </p:spTree>
    <p:extLst>
      <p:ext uri="{BB962C8B-B14F-4D97-AF65-F5344CB8AC3E}">
        <p14:creationId xmlns:p14="http://schemas.microsoft.com/office/powerpoint/2010/main" val="649466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(10,20 &amp; 40 </a:t>
            </a:r>
            <a:r>
              <a:rPr lang="en-US" sz="1200" b="1" dirty="0" err="1" smtClean="0"/>
              <a:t>Mpc</a:t>
            </a:r>
            <a:r>
              <a:rPr lang="en-US" sz="1200" b="1" dirty="0" smtClean="0"/>
              <a:t>/h) – red circles</a:t>
            </a:r>
          </a:p>
          <a:p>
            <a:r>
              <a:rPr lang="en-US" dirty="0" smtClean="0"/>
              <a:t>Strongly prefer low density environments. . . . </a:t>
            </a:r>
            <a:endParaRPr lang="en-US" dirty="0"/>
          </a:p>
        </p:txBody>
      </p:sp>
      <p:sp>
        <p:nvSpPr>
          <p:cNvPr id="4" name="Slide Number Placeholder 3"/>
          <p:cNvSpPr>
            <a:spLocks noGrp="1"/>
          </p:cNvSpPr>
          <p:nvPr>
            <p:ph type="sldNum" sz="quarter" idx="10"/>
          </p:nvPr>
        </p:nvSpPr>
        <p:spPr/>
        <p:txBody>
          <a:bodyPr/>
          <a:lstStyle/>
          <a:p>
            <a:fld id="{E1638F43-07FC-D54A-8B6C-ADA7A8BD5FB7}" type="slidenum">
              <a:rPr lang="en-US" smtClean="0"/>
              <a:t>36</a:t>
            </a:fld>
            <a:endParaRPr lang="en-US"/>
          </a:p>
        </p:txBody>
      </p:sp>
    </p:spTree>
    <p:extLst>
      <p:ext uri="{BB962C8B-B14F-4D97-AF65-F5344CB8AC3E}">
        <p14:creationId xmlns:p14="http://schemas.microsoft.com/office/powerpoint/2010/main" val="283488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6562" name="Notes Placeholder 2"/>
          <p:cNvSpPr>
            <a:spLocks noGrp="1"/>
          </p:cNvSpPr>
          <p:nvPr>
            <p:ph type="body" idx="1"/>
          </p:nvPr>
        </p:nvSpPr>
        <p:spPr>
          <a:noFill/>
        </p:spPr>
        <p:txBody>
          <a:bodyPr/>
          <a:lstStyle/>
          <a:p>
            <a:r>
              <a:rPr lang="en-US" dirty="0"/>
              <a:t>Stack VLA FIRST data  &amp; follow up with GMRT </a:t>
            </a:r>
            <a:r>
              <a:rPr lang="en-US" dirty="0" err="1"/>
              <a:t>i</a:t>
            </a:r>
            <a:r>
              <a:rPr lang="en-US" dirty="0"/>
              <a:t>(</a:t>
            </a:r>
            <a:r>
              <a:rPr lang="it-IT" dirty="0" err="1"/>
              <a:t>Giant</a:t>
            </a:r>
            <a:r>
              <a:rPr lang="it-IT" dirty="0"/>
              <a:t> </a:t>
            </a:r>
            <a:r>
              <a:rPr lang="it-IT" dirty="0" err="1"/>
              <a:t>Metrewave</a:t>
            </a:r>
            <a:r>
              <a:rPr lang="it-IT" dirty="0"/>
              <a:t> Radio </a:t>
            </a:r>
            <a:r>
              <a:rPr lang="it-IT" dirty="0" err="1"/>
              <a:t>Telescope</a:t>
            </a:r>
            <a:r>
              <a:rPr lang="it-IT" dirty="0"/>
              <a:t> </a:t>
            </a:r>
            <a:r>
              <a:rPr lang="en-US" dirty="0"/>
              <a:t>)n India: Radio gives you magnetic fields (+ </a:t>
            </a:r>
            <a:r>
              <a:rPr lang="en-US" dirty="0" err="1"/>
              <a:t>Xray</a:t>
            </a:r>
            <a:r>
              <a:rPr lang="en-US" dirty="0"/>
              <a:t> to back it up)</a:t>
            </a:r>
          </a:p>
          <a:p>
            <a:r>
              <a:rPr lang="en-US" dirty="0">
                <a:latin typeface="Verdana" charset="0"/>
                <a:cs typeface="Verdana" charset="0"/>
              </a:rPr>
              <a:t>Stacked VLA data: ~0.1 </a:t>
            </a:r>
            <a:r>
              <a:rPr lang="en-US" dirty="0" err="1">
                <a:latin typeface="Verdana" charset="0"/>
                <a:cs typeface="Verdana" charset="0"/>
              </a:rPr>
              <a:t>mJy</a:t>
            </a:r>
            <a:r>
              <a:rPr lang="en-US" dirty="0">
                <a:latin typeface="Verdana" charset="0"/>
                <a:cs typeface="Verdana" charset="0"/>
              </a:rPr>
              <a:t>	GMRT detections:	 ~1 </a:t>
            </a:r>
            <a:r>
              <a:rPr lang="en-US" dirty="0" err="1">
                <a:latin typeface="Verdana" charset="0"/>
                <a:cs typeface="Verdana" charset="0"/>
              </a:rPr>
              <a:t>mJy</a:t>
            </a:r>
            <a:endParaRPr lang="en-US" dirty="0"/>
          </a:p>
          <a:p>
            <a:r>
              <a:rPr lang="en-US" dirty="0"/>
              <a:t>If galaxies young, this is a problem for ideas of magnetic field growth due to amplification of seed fields by </a:t>
            </a:r>
            <a:r>
              <a:rPr lang="en-US" dirty="0" err="1"/>
              <a:t>dynomo</a:t>
            </a:r>
            <a:r>
              <a:rPr lang="en-US" dirty="0"/>
              <a:t> action over gal life span – observations point towards </a:t>
            </a:r>
            <a:r>
              <a:rPr lang="en-US" dirty="0" err="1"/>
              <a:t>pregalactic</a:t>
            </a:r>
            <a:r>
              <a:rPr lang="en-US" dirty="0"/>
              <a:t> magnetic fields.</a:t>
            </a:r>
          </a:p>
          <a:p>
            <a:endParaRPr lang="en-US" dirty="0"/>
          </a:p>
          <a:p>
            <a:r>
              <a:rPr lang="en-US" dirty="0"/>
              <a:t>Star formation, </a:t>
            </a:r>
            <a:r>
              <a:rPr lang="en-US" dirty="0" err="1"/>
              <a:t>SNe</a:t>
            </a:r>
            <a:r>
              <a:rPr lang="en-US" dirty="0"/>
              <a:t> feedback, particle acceleration, and magnetic field amplification -&gt; VLA stack data from 32 green peas – highest estimated fluxes below FIRST survey data threshold of ~1 </a:t>
            </a:r>
            <a:r>
              <a:rPr lang="en-US" dirty="0" err="1"/>
              <a:t>mJy</a:t>
            </a:r>
            <a:r>
              <a:rPr lang="en-US" dirty="0"/>
              <a:t>  (Stacked mean flux is 0.124 +/- 0.027  </a:t>
            </a:r>
            <a:r>
              <a:rPr lang="en-US" dirty="0" err="1"/>
              <a:t>mJy</a:t>
            </a:r>
            <a:r>
              <a:rPr lang="en-US" dirty="0"/>
              <a:t>)</a:t>
            </a:r>
          </a:p>
          <a:p>
            <a:r>
              <a:rPr lang="en-US" dirty="0"/>
              <a:t>Mean flux systematically suppressed compared to your average star forming galaxy (Could be </a:t>
            </a:r>
            <a:r>
              <a:rPr lang="en-US" dirty="0" err="1"/>
              <a:t>supressed</a:t>
            </a:r>
            <a:r>
              <a:rPr lang="en-US" dirty="0"/>
              <a:t> due to </a:t>
            </a:r>
            <a:r>
              <a:rPr lang="en-US" dirty="0" err="1"/>
              <a:t>InverseCompt</a:t>
            </a:r>
            <a:r>
              <a:rPr lang="en-US" dirty="0"/>
              <a:t> scat off radiation from star burst)</a:t>
            </a:r>
          </a:p>
          <a:p>
            <a:r>
              <a:rPr lang="en-US" dirty="0"/>
              <a:t>-</a:t>
            </a:r>
            <a:r>
              <a:rPr lang="en-US" dirty="0">
                <a:sym typeface="Wingdings" charset="0"/>
              </a:rPr>
              <a:t> Submitted Chandra proposal last Thursday to nail this from the X-ray side</a:t>
            </a:r>
            <a:endParaRPr lang="en-US" dirty="0"/>
          </a:p>
        </p:txBody>
      </p:sp>
      <p:sp>
        <p:nvSpPr>
          <p:cNvPr id="66563"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9770C2B0-23A5-6F48-8C65-A5DFA9D2E7C7}" type="slidenum">
              <a:rPr lang="en-US" sz="1200" i="0"/>
              <a:pPr/>
              <a:t>38</a:t>
            </a:fld>
            <a:endParaRPr lang="en-US" sz="1200" i="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150A4FE-CEBC-9743-8070-88DE31E7F72B}" type="slidenum">
              <a:rPr lang="en-US" sz="1200" i="0"/>
              <a:pPr/>
              <a:t>40</a:t>
            </a:fld>
            <a:endParaRPr lang="en-US" sz="1200" i="0"/>
          </a:p>
        </p:txBody>
      </p:sp>
      <p:sp>
        <p:nvSpPr>
          <p:cNvPr id="1146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755" name="Rectangle 3"/>
          <p:cNvSpPr>
            <a:spLocks noGrp="1" noChangeArrowheads="1"/>
          </p:cNvSpPr>
          <p:nvPr>
            <p:ph type="body" idx="1"/>
          </p:nvPr>
        </p:nvSpPr>
        <p:spPr>
          <a:noFill/>
        </p:spPr>
        <p:txBody>
          <a:bodyPr/>
          <a:lstStyle/>
          <a:p>
            <a:pPr marL="285750" indent="-285750">
              <a:buFont typeface="Arial"/>
              <a:buChar char="•"/>
            </a:pPr>
            <a:r>
              <a:rPr lang="en-US" sz="1200" i="1" dirty="0" smtClean="0"/>
              <a:t>Projected density around Peas vs. sample matched in luminosity and redshift</a:t>
            </a:r>
          </a:p>
          <a:p>
            <a:pPr marL="285750" indent="-285750">
              <a:buFont typeface="Arial"/>
              <a:buChar char="•"/>
            </a:pPr>
            <a:r>
              <a:rPr lang="en-US" sz="1200" i="1" dirty="0" smtClean="0"/>
              <a:t>Looked within projected 1Mpc, and </a:t>
            </a:r>
            <a:r>
              <a:rPr lang="en-US" sz="1200" i="1" dirty="0" err="1" smtClean="0"/>
              <a:t>imag</a:t>
            </a:r>
            <a:r>
              <a:rPr lang="en-US" sz="1200" i="1" dirty="0" smtClean="0"/>
              <a:t> &gt; -20.5 </a:t>
            </a:r>
          </a:p>
          <a:p>
            <a:r>
              <a:rPr lang="en-US" dirty="0" smtClean="0"/>
              <a:t>Projected density around Peas vs. sample matched in luminosity and redshift</a:t>
            </a:r>
          </a:p>
          <a:p>
            <a:r>
              <a:rPr lang="en-US" dirty="0" smtClean="0"/>
              <a:t>Looked within 1Mpc, and </a:t>
            </a:r>
            <a:r>
              <a:rPr lang="en-US" dirty="0" err="1" smtClean="0"/>
              <a:t>imag</a:t>
            </a:r>
            <a:r>
              <a:rPr lang="en-US" dirty="0" smtClean="0"/>
              <a:t> &gt; -20.5 </a:t>
            </a:r>
          </a:p>
          <a:p>
            <a:r>
              <a:rPr lang="en-US" dirty="0" smtClean="0"/>
              <a:t>Peas lie in lower density regions than typical gal at same </a:t>
            </a:r>
            <a:r>
              <a:rPr lang="en-US" dirty="0" err="1" smtClean="0"/>
              <a:t>i</a:t>
            </a:r>
            <a:r>
              <a:rPr lang="en-US" dirty="0" smtClean="0"/>
              <a:t>-band luminosity</a:t>
            </a:r>
          </a:p>
          <a:p>
            <a:r>
              <a:rPr lang="en-US" dirty="0" smtClean="0"/>
              <a:t>KS test 8 sigma</a:t>
            </a:r>
          </a:p>
          <a:p>
            <a:r>
              <a:rPr lang="en-US" dirty="0" smtClean="0"/>
              <a:t>Median environmental density less than 2/3rds normal galaxies</a:t>
            </a:r>
          </a:p>
          <a:p>
            <a:pPr eaLnBrk="1" hangingPunct="1"/>
            <a:r>
              <a:rPr lang="en-US" dirty="0" smtClean="0">
                <a:latin typeface="Helvetica" charset="0"/>
              </a:rPr>
              <a:t>the </a:t>
            </a:r>
            <a:r>
              <a:rPr lang="en-US" dirty="0">
                <a:latin typeface="Helvetica" charset="0"/>
              </a:rPr>
              <a:t>median environmental density around peas is less than two-thirds that around normal galaxies, etc. </a:t>
            </a:r>
            <a:r>
              <a:rPr lang="en-US" dirty="0"/>
              <a:t>  </a:t>
            </a:r>
            <a:r>
              <a:rPr lang="en-US" dirty="0">
                <a:latin typeface="Helvetica" charset="0"/>
              </a:rPr>
              <a:t>95% of peas live in environments less dense than those inhabited by at least 33.5% of normal galaxies. </a:t>
            </a:r>
            <a:r>
              <a:rPr lang="en-US" dirty="0"/>
              <a:t> </a:t>
            </a:r>
            <a:r>
              <a:rPr lang="en-US" dirty="0">
                <a:latin typeface="Helvetica" charset="0"/>
              </a:rPr>
              <a:t>Alternatively, at least one-third of normal galaxies live in environments denser than those in which 95% of peas are found.</a:t>
            </a:r>
          </a:p>
          <a:p>
            <a:pPr eaLnBrk="1" hangingPunct="1"/>
            <a:r>
              <a:rPr lang="en-US" dirty="0">
                <a:latin typeface="Helvetica" charset="0"/>
              </a:rPr>
              <a:t>1 </a:t>
            </a:r>
            <a:r>
              <a:rPr lang="en-US" dirty="0" err="1">
                <a:latin typeface="Helvetica" charset="0"/>
              </a:rPr>
              <a:t>Mpc</a:t>
            </a:r>
            <a:r>
              <a:rPr lang="en-US" dirty="0">
                <a:latin typeface="Helvetica" charset="0"/>
              </a:rPr>
              <a:t> = 3 Million Light  Years</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22CD9A57-7248-7B4C-9308-461DD1764B0B}" type="slidenum">
              <a:rPr lang="en-US" sz="1200" i="0"/>
              <a:pPr/>
              <a:t>3</a:t>
            </a:fld>
            <a:endParaRPr lang="en-US" sz="1200" i="0"/>
          </a:p>
        </p:txBody>
      </p:sp>
      <p:sp>
        <p:nvSpPr>
          <p:cNvPr id="214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a:noFill/>
        </p:spPr>
        <p:txBody>
          <a:bodyPr/>
          <a:lstStyle/>
          <a:p>
            <a:pPr eaLnBrk="1" hangingPunct="1"/>
            <a:r>
              <a:rPr lang="en-US"/>
              <a:t>Social Impact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04F4DFD-7EDC-1E42-ADDD-1A14549E4E57}" type="slidenum">
              <a:rPr lang="en-US" sz="1200" i="0"/>
              <a:pPr/>
              <a:t>41</a:t>
            </a:fld>
            <a:endParaRPr lang="en-US" sz="1200" i="0"/>
          </a:p>
        </p:txBody>
      </p:sp>
      <p:sp>
        <p:nvSpPr>
          <p:cNvPr id="104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2467" name="Rectangle 3"/>
          <p:cNvSpPr>
            <a:spLocks noGrp="1" noChangeArrowheads="1"/>
          </p:cNvSpPr>
          <p:nvPr>
            <p:ph type="body" idx="1"/>
          </p:nvPr>
        </p:nvSpPr>
        <p:spPr>
          <a:noFill/>
        </p:spPr>
        <p:txBody>
          <a:bodyPr/>
          <a:lstStyle/>
          <a:p>
            <a:pPr eaLnBrk="1" hangingPunct="1"/>
            <a:r>
              <a:rPr lang="en-US"/>
              <a:t>Patchy morphology, possibly merging remnents - fans of stars, possibly isolated star forming regions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E993AEFE-E3C8-264A-87FD-482D79485874}" type="slidenum">
              <a:rPr lang="en-US" sz="1200" i="0"/>
              <a:pPr/>
              <a:t>42</a:t>
            </a:fld>
            <a:endParaRPr lang="en-US" sz="1200" i="0"/>
          </a:p>
        </p:txBody>
      </p:sp>
      <p:sp>
        <p:nvSpPr>
          <p:cNvPr id="13517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6451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 much messier, irregular at higher redshifts, more interactions at higher redshift,more star formation at higher redshift</a:t>
            </a:r>
          </a:p>
          <a:p>
            <a:pPr eaLnBrk="1" hangingPunct="1"/>
            <a:r>
              <a:rPr lang="en-US"/>
              <a:t>LBG FROM DICKINSON ET AL 1998, z =2.08 (10 billion years ago) (3.342 Gyrs since BB)</a:t>
            </a:r>
          </a:p>
          <a:p>
            <a:pPr eaLnBrk="1" hangingPunct="1"/>
            <a:r>
              <a:rPr lang="en-US"/>
              <a:t>Fig 11 , Overzier et al. 2008, g475 dropouts, z~4.01 (12 billion years ago) (1.571  Gyrs since BB)</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43</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44</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to be more accurate at larger scales (</a:t>
            </a:r>
            <a:r>
              <a:rPr lang="en-US" dirty="0" err="1" smtClean="0"/>
              <a:t>PonsBorderia</a:t>
            </a:r>
            <a:r>
              <a:rPr lang="en-US" dirty="0" smtClean="0"/>
              <a:t> et al. 1999,</a:t>
            </a:r>
            <a:r>
              <a:rPr lang="en-US" baseline="0" dirty="0" smtClean="0"/>
              <a:t> </a:t>
            </a:r>
            <a:r>
              <a:rPr lang="en-US" baseline="0" dirty="0" err="1" smtClean="0"/>
              <a:t>Kersher</a:t>
            </a:r>
            <a:r>
              <a:rPr lang="en-US" baseline="0" dirty="0" smtClean="0"/>
              <a:t> et al. 2000</a:t>
            </a:r>
          </a:p>
          <a:p>
            <a:r>
              <a:rPr lang="en-US" baseline="0" dirty="0" smtClean="0"/>
              <a:t>HOD can be used to constrain any subset of the galaxy population – which can be used to constrain galaxy formation</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45</a:t>
            </a:fld>
            <a:endParaRPr lang="en-US"/>
          </a:p>
        </p:txBody>
      </p:sp>
    </p:spTree>
    <p:extLst>
      <p:ext uri="{BB962C8B-B14F-4D97-AF65-F5344CB8AC3E}">
        <p14:creationId xmlns:p14="http://schemas.microsoft.com/office/powerpoint/2010/main" val="975067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Photometry</a:t>
            </a:r>
            <a:r>
              <a:rPr lang="en-US" baseline="0" dirty="0" smtClean="0"/>
              <a:t> pipeline was updated with DR8 and beyond, correcting subtraction near bright galaxies</a:t>
            </a:r>
          </a:p>
          <a:p>
            <a:r>
              <a:rPr lang="en-US" dirty="0" smtClean="0"/>
              <a:t>for DR8 and later releases the photometry was reduced using a new version of the photo pipeline, under rerun “301”. </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46</a:t>
            </a:fld>
            <a:endParaRPr lang="en-US"/>
          </a:p>
        </p:txBody>
      </p:sp>
    </p:spTree>
    <p:extLst>
      <p:ext uri="{BB962C8B-B14F-4D97-AF65-F5344CB8AC3E}">
        <p14:creationId xmlns:p14="http://schemas.microsoft.com/office/powerpoint/2010/main" val="3332040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F92E80A4-37D0-2048-8913-416388A7DE14}" type="slidenum">
              <a:rPr lang="en-US" sz="1200" i="0"/>
              <a:pPr/>
              <a:t>4</a:t>
            </a:fld>
            <a:endParaRPr lang="en-US" sz="1200" i="0"/>
          </a:p>
        </p:txBody>
      </p:sp>
      <p:sp>
        <p:nvSpPr>
          <p:cNvPr id="95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0179" name="Rectangle 3"/>
          <p:cNvSpPr>
            <a:spLocks noGrp="1" noChangeArrowheads="1"/>
          </p:cNvSpPr>
          <p:nvPr>
            <p:ph type="body" idx="1"/>
          </p:nvPr>
        </p:nvSpPr>
        <p:spPr>
          <a:noFill/>
        </p:spPr>
        <p:txBody>
          <a:bodyPr/>
          <a:lstStyle/>
          <a:p>
            <a:pPr eaLnBrk="1" hangingPunct="1"/>
            <a:r>
              <a:rPr lang="en-US" dirty="0"/>
              <a:t>In particular – the unintended consequences (my research!)  Story to tell you today.</a:t>
            </a:r>
          </a:p>
          <a:p>
            <a:pPr eaLnBrk="1" hangingPunct="1"/>
            <a:endParaRPr lang="en-US" dirty="0"/>
          </a:p>
          <a:p>
            <a:pPr eaLnBrk="1" hangingPunct="1"/>
            <a:r>
              <a:rPr lang="en-US" dirty="0"/>
              <a:t>~200 were found by eye by the </a:t>
            </a:r>
            <a:r>
              <a:rPr lang="ja-JP" altLang="en-US" dirty="0"/>
              <a:t>‘</a:t>
            </a:r>
            <a:r>
              <a:rPr lang="en-US" altLang="ja-JP" dirty="0"/>
              <a:t>Peas Brigade</a:t>
            </a:r>
            <a:r>
              <a:rPr lang="ja-JP" altLang="en-US" dirty="0"/>
              <a:t>’</a:t>
            </a:r>
            <a:r>
              <a:rPr lang="en-US" altLang="ja-JP" dirty="0"/>
              <a:t> - a group of volunteers dedicated to finding these.</a:t>
            </a:r>
          </a:p>
          <a:p>
            <a:pPr eaLnBrk="1" hangingPunct="1"/>
            <a:r>
              <a:rPr lang="en-US" dirty="0"/>
              <a:t>The task fell to me: How do these objects fit into our picture of galaxy evolution?  Most importantly what can they tell us about how galaxies form?</a:t>
            </a:r>
          </a:p>
          <a:p>
            <a:pPr eaLnBrk="1" hangingPunct="1"/>
            <a:r>
              <a:rPr lang="en-US" dirty="0"/>
              <a:t>----</a:t>
            </a:r>
          </a:p>
          <a:p>
            <a:pPr eaLnBrk="1" hangingPunct="1"/>
            <a:r>
              <a:rPr lang="en-US" dirty="0"/>
              <a:t>If we start with the assumption that morphology tells us something of the galaxies properties.</a:t>
            </a:r>
          </a:p>
          <a:p>
            <a:pPr eaLnBrk="1" hangingPunct="1"/>
            <a:r>
              <a:rPr lang="en-US" dirty="0"/>
              <a:t>So how do we fit these objects into our picture of</a:t>
            </a:r>
            <a:r>
              <a:rPr lang="en-US" dirty="0">
                <a:latin typeface="ヒラギノ角ゴ ProN W3" charset="0"/>
              </a:rPr>
              <a:t> galaxy evolution - what can they tell us about it?</a:t>
            </a:r>
          </a:p>
          <a:p>
            <a:pPr eaLnBrk="1" hangingPunct="1"/>
            <a:r>
              <a:rPr lang="en-US" dirty="0" smtClean="0"/>
              <a:t>But</a:t>
            </a:r>
          </a:p>
          <a:p>
            <a:pPr eaLnBrk="1" hangingPunct="1"/>
            <a:r>
              <a:rPr lang="en-US" dirty="0" smtClean="0"/>
              <a:t>Most peas turned out to be Starburst galaxies, </a:t>
            </a:r>
          </a:p>
          <a:p>
            <a:pPr eaLnBrk="1" hangingPunct="1"/>
            <a:r>
              <a:rPr lang="en-US" dirty="0" smtClean="0"/>
              <a:t>This was surprising to me, I expected to see AGN.</a:t>
            </a:r>
          </a:p>
          <a:p>
            <a:pPr eaLnBrk="1" hangingPunct="1"/>
            <a:r>
              <a:rPr lang="en-US" dirty="0" smtClean="0"/>
              <a:t>of lower </a:t>
            </a:r>
            <a:r>
              <a:rPr lang="en-US" dirty="0" err="1" smtClean="0"/>
              <a:t>metalicity</a:t>
            </a:r>
            <a:r>
              <a:rPr lang="en-US" dirty="0" smtClean="0"/>
              <a:t> (by their location on the BPT plot)</a:t>
            </a:r>
          </a:p>
          <a:p>
            <a:pPr eaLnBrk="1" hangingPunct="1"/>
            <a:r>
              <a:rPr lang="en-US" dirty="0" smtClean="0"/>
              <a:t>Further looking into their gas phase </a:t>
            </a:r>
            <a:r>
              <a:rPr lang="en-US" dirty="0" err="1" smtClean="0"/>
              <a:t>metalicity</a:t>
            </a:r>
            <a:r>
              <a:rPr lang="en-US" dirty="0" smtClean="0"/>
              <a:t> revealed numbers near 0.5 solar to nearly solar in some cases.</a:t>
            </a:r>
          </a:p>
          <a:p>
            <a:pPr eaLnBrk="1" hangingPunct="1"/>
            <a:r>
              <a:rPr lang="en-US" dirty="0" smtClean="0"/>
              <a:t>E(B-V) from the </a:t>
            </a:r>
            <a:r>
              <a:rPr lang="en-US" dirty="0" err="1" smtClean="0"/>
              <a:t>balmer</a:t>
            </a:r>
            <a:r>
              <a:rPr lang="en-US" dirty="0" smtClean="0"/>
              <a:t> decrement so you can believe </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FD20D1AA-555F-6A4F-8C7D-3880858E639B}" type="slidenum">
              <a:rPr lang="en-US" sz="1200" i="0"/>
              <a:pPr/>
              <a:t>5</a:t>
            </a:fld>
            <a:endParaRPr lang="en-US" sz="1200" i="0"/>
          </a:p>
        </p:txBody>
      </p:sp>
      <p:sp>
        <p:nvSpPr>
          <p:cNvPr id="200706"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5837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Specific star formation rates indicating doubling times of order 1 Gyr or less.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3A4A1F76-A9F5-E844-8EDB-A27EBCF3B1AB}" type="slidenum">
              <a:rPr lang="en-US" sz="1200" i="0"/>
              <a:pPr/>
              <a:t>6</a:t>
            </a:fld>
            <a:endParaRPr lang="en-US" sz="1200" i="0"/>
          </a:p>
        </p:txBody>
      </p:sp>
      <p:sp>
        <p:nvSpPr>
          <p:cNvPr id="20787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Specific star formation rates indicating doubling times of order 1 Gyr or less.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0658" name="Notes Placeholder 2"/>
          <p:cNvSpPr>
            <a:spLocks noGrp="1"/>
          </p:cNvSpPr>
          <p:nvPr>
            <p:ph type="body" idx="1"/>
          </p:nvPr>
        </p:nvSpPr>
        <p:spPr>
          <a:noFill/>
        </p:spPr>
        <p:txBody>
          <a:bodyPr/>
          <a:lstStyle/>
          <a:p>
            <a:r>
              <a:rPr lang="en-US"/>
              <a:t>offers clues to how the first generation of galaxies may have reionized hydrogen gas in the early Universe</a:t>
            </a:r>
          </a:p>
        </p:txBody>
      </p:sp>
      <p:sp>
        <p:nvSpPr>
          <p:cNvPr id="70659"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BF6E9A58-FA8D-D447-BEE6-FDB940A4580A}" type="slidenum">
              <a:rPr lang="en-US" sz="1200" i="0"/>
              <a:pPr/>
              <a:t>7</a:t>
            </a:fld>
            <a:endParaRPr lang="en-US" sz="1200" i="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2706" name="Notes Placeholder 2"/>
          <p:cNvSpPr>
            <a:spLocks noGrp="1"/>
          </p:cNvSpPr>
          <p:nvPr>
            <p:ph type="body" idx="1"/>
          </p:nvPr>
        </p:nvSpPr>
        <p:spPr>
          <a:noFill/>
        </p:spPr>
        <p:txBody>
          <a:bodyPr/>
          <a:lstStyle/>
          <a:p>
            <a:r>
              <a:rPr lang="en-US" dirty="0" smtClean="0"/>
              <a:t>Lyman continuum photon escape</a:t>
            </a:r>
          </a:p>
          <a:p>
            <a:r>
              <a:rPr lang="en-US" dirty="0" smtClean="0"/>
              <a:t>Without </a:t>
            </a:r>
            <a:r>
              <a:rPr lang="en-US" dirty="0"/>
              <a:t>this process we wouldn’t be able to see distant galaxies (neutral hydrogen would absorb the photos before they reach earth). ere have been lots of papers proposing different possible sources for this, including dwarf galaxies, active galactic nuclei, quasars, very early and massive stars, etc.</a:t>
            </a:r>
          </a:p>
        </p:txBody>
      </p:sp>
      <p:sp>
        <p:nvSpPr>
          <p:cNvPr id="72707"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213B3F6E-E5AB-5D49-B72D-5954780B0BFA}" type="slidenum">
              <a:rPr lang="en-US" sz="1200" i="0"/>
              <a:pPr/>
              <a:t>8</a:t>
            </a:fld>
            <a:endParaRPr lang="en-US" sz="1200" i="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4994" name="Notes Placeholder 2"/>
          <p:cNvSpPr>
            <a:spLocks noGrp="1"/>
          </p:cNvSpPr>
          <p:nvPr>
            <p:ph type="body" idx="1"/>
          </p:nvPr>
        </p:nvSpPr>
        <p:spPr>
          <a:noFill/>
        </p:spPr>
        <p:txBody>
          <a:bodyPr/>
          <a:lstStyle/>
          <a:p>
            <a:r>
              <a:rPr lang="en-US" dirty="0" smtClean="0"/>
              <a:t>Follow-up studies of the Green Peas and other compact, low-redshift, star forming galaxies have found them to be authentically metal-poor galaxies, with lower oxygen abundances than other star forming galaxies of a similar mass (</a:t>
            </a:r>
            <a:r>
              <a:rPr lang="en-US" dirty="0" err="1" smtClean="0"/>
              <a:t>Amorin</a:t>
            </a:r>
            <a:r>
              <a:rPr lang="en-US" dirty="0" smtClean="0"/>
              <a:t> et al. 2010, 2011).  Several studies have looked in great detail at the abundances of various elements in the Green Peas, something that cannot be done in their high redshift analogs.  This has resulted in a variety of interesting results, including the importance of Wolf-</a:t>
            </a:r>
            <a:r>
              <a:rPr lang="en-US" dirty="0" err="1" smtClean="0"/>
              <a:t>Rayet</a:t>
            </a:r>
            <a:r>
              <a:rPr lang="en-US" dirty="0" smtClean="0"/>
              <a:t> stars in the ionization of the gas in the Green Peas (Hawley 2012, </a:t>
            </a:r>
            <a:r>
              <a:rPr lang="en-US" dirty="0" err="1" smtClean="0"/>
              <a:t>Amorin</a:t>
            </a:r>
            <a:r>
              <a:rPr lang="en-US" dirty="0" smtClean="0"/>
              <a:t> et al. 2012).  They have also been shown to have energetic outflows of gas (</a:t>
            </a:r>
            <a:r>
              <a:rPr lang="en-US" dirty="0" err="1" smtClean="0"/>
              <a:t>Amorin</a:t>
            </a:r>
            <a:r>
              <a:rPr lang="en-US" dirty="0" smtClean="0"/>
              <a:t> et al. 2012) and have been used to understand the astrophysics regulating the production of Lyman-alpha emission lines (Henry et al. 2015).  Their morphologies have been confirmed to be clumpy by HST imaging (</a:t>
            </a:r>
            <a:r>
              <a:rPr lang="en-US" dirty="0" err="1" smtClean="0"/>
              <a:t>Overzier</a:t>
            </a:r>
            <a:r>
              <a:rPr lang="en-US" dirty="0" smtClean="0"/>
              <a:t> et al. 2010) and results have suggested that star formation in the peas occurs in several separate knots throughout the galaxy  (</a:t>
            </a:r>
            <a:r>
              <a:rPr lang="en-US" dirty="0" err="1" smtClean="0"/>
              <a:t>Amorin</a:t>
            </a:r>
            <a:r>
              <a:rPr lang="en-US" dirty="0" smtClean="0"/>
              <a:t> et al. 2012).  Additionally, underlying older stellar populations have been revealed through low-luminosity emission (</a:t>
            </a:r>
            <a:r>
              <a:rPr lang="en-US" dirty="0" err="1" smtClean="0"/>
              <a:t>Amorin</a:t>
            </a:r>
            <a:r>
              <a:rPr lang="en-US" dirty="0" smtClean="0"/>
              <a:t> et al. 2012a). Their radio emission suggests they have strong magnetic fields, larger than that of the Milky Way (</a:t>
            </a:r>
            <a:r>
              <a:rPr lang="en-US" dirty="0" err="1" smtClean="0"/>
              <a:t>Chakraborti</a:t>
            </a:r>
            <a:r>
              <a:rPr lang="en-US" dirty="0" smtClean="0"/>
              <a:t> et al. 2012). </a:t>
            </a:r>
            <a:endParaRPr lang="en-US" dirty="0"/>
          </a:p>
        </p:txBody>
      </p:sp>
      <p:sp>
        <p:nvSpPr>
          <p:cNvPr id="84995"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964FFD6C-65CB-6C46-9ACA-F9CFE0303C2D}" type="slidenum">
              <a:rPr lang="en-US" sz="1200" i="0"/>
              <a:pPr/>
              <a:t>9</a:t>
            </a:fld>
            <a:endParaRPr lang="en-US" sz="1200" i="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7CA329-D86B-BA44-9608-109AA95BD2E1}" type="datetimeFigureOut">
              <a:rPr lang="en-US" smtClean="0"/>
              <a:pPr/>
              <a:t>7/12/17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7CA329-D86B-BA44-9608-109AA95BD2E1}" type="datetimeFigureOut">
              <a:rPr lang="en-US" smtClean="0"/>
              <a:pPr/>
              <a:t>7/12/17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17CA329-D86B-BA44-9608-109AA95BD2E1}" type="datetimeFigureOut">
              <a:rPr lang="en-US" smtClean="0"/>
              <a:pPr/>
              <a:t>7/12/17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7CA329-D86B-BA44-9608-109AA95BD2E1}" type="datetimeFigureOut">
              <a:rPr lang="en-US" smtClean="0"/>
              <a:pPr/>
              <a:t>7/12/17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7CA329-D86B-BA44-9608-109AA95BD2E1}" type="datetimeFigureOut">
              <a:rPr lang="en-US" smtClean="0"/>
              <a:pPr/>
              <a:t>7/12/17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7CA329-D86B-BA44-9608-109AA95BD2E1}" type="datetimeFigureOut">
              <a:rPr lang="en-US" smtClean="0"/>
              <a:pPr/>
              <a:t>7/12/17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7CA329-D86B-BA44-9608-109AA95BD2E1}" type="datetimeFigureOut">
              <a:rPr lang="en-US" smtClean="0"/>
              <a:pPr/>
              <a:t>7/12/17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7CA329-D86B-BA44-9608-109AA95BD2E1}" type="datetimeFigureOut">
              <a:rPr lang="en-US" smtClean="0"/>
              <a:pPr/>
              <a:t>7/12/17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12AB7-2DDF-504B-8707-C341675C9A6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github.com/manodeep/Corrfunc" TargetMode="External"/><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emf"/><Relationship Id="rId5"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emf"/><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hyperlink" Target="https://inspirehep.net/record/861431/files/jacksamples_radec_vl_mb20_all.p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wwwmpa.mpa-garching.mpg.de/mpa/research/current_research/hl2012-1/hl2012-1-en-print.html"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hyperlink" Target="http://wwwmpa.mpa-garching.mpg.de/mpa/research/current_research/hl2012-1/hl2012-1-en-print.html" TargetMode="External"/><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hyperlink" Target="http://www.nbcnews.com/id/12801391/ns/technology_and_science-space/t/cosmic-map-highlights-knowledge-gap/%23.WV0CMdPyunc"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jpe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manodeep/Corrfunc" TargetMode="External"/><Relationship Id="rId4" Type="http://schemas.openxmlformats.org/officeDocument/2006/relationships/image" Target="../media/image23.png"/><Relationship Id="rId5" Type="http://schemas.openxmlformats.org/officeDocument/2006/relationships/image" Target="../media/image50.png"/><Relationship Id="rId6"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s://github.com/manodeep/Corrfunc"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hyperlink" Target="http://www.sciencealert.com/these-green-pea-galaxies-could-have-reheated-the-universe-after-a-cosmic-dark-age" TargetMode="External"/><Relationship Id="rId4" Type="http://schemas.openxmlformats.org/officeDocument/2006/relationships/hyperlink" Target="http://www.nature.com/nature/journal/v529/n7585/full/529159a.html" TargetMode="Externa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228600" y="1333500"/>
            <a:ext cx="8915400" cy="1143000"/>
          </a:xfrm>
        </p:spPr>
        <p:txBody>
          <a:bodyPr>
            <a:normAutofit fontScale="90000"/>
          </a:bodyPr>
          <a:lstStyle/>
          <a:p>
            <a:r>
              <a:rPr lang="en-US" sz="4000" dirty="0" smtClean="0">
                <a:latin typeface="Helvetica Neue"/>
                <a:cs typeface="Helvetica Neue"/>
              </a:rPr>
              <a:t>Environments </a:t>
            </a:r>
            <a:r>
              <a:rPr lang="en-US" sz="3600" dirty="0" smtClean="0">
                <a:latin typeface="Helvetica Neue"/>
                <a:cs typeface="Helvetica Neue"/>
              </a:rPr>
              <a:t>of</a:t>
            </a:r>
            <a:r>
              <a:rPr lang="en-US" sz="4000" dirty="0" smtClean="0">
                <a:latin typeface="Helvetica Neue"/>
                <a:cs typeface="Helvetica Neue"/>
              </a:rPr>
              <a:t> </a:t>
            </a:r>
            <a:r>
              <a:rPr lang="en-US" sz="4000" dirty="0">
                <a:latin typeface="Helvetica Neue"/>
                <a:cs typeface="Helvetica Neue"/>
              </a:rPr>
              <a:t>z~</a:t>
            </a:r>
            <a:r>
              <a:rPr lang="en-US" sz="4000" dirty="0" smtClean="0">
                <a:latin typeface="Helvetica Neue"/>
                <a:cs typeface="Helvetica Neue"/>
              </a:rPr>
              <a:t>0.2 SF Galaxies:</a:t>
            </a:r>
            <a:br>
              <a:rPr lang="en-US" sz="4000" dirty="0" smtClean="0">
                <a:latin typeface="Helvetica Neue"/>
                <a:cs typeface="Helvetica Neue"/>
              </a:rPr>
            </a:br>
            <a:r>
              <a:rPr lang="en-US" sz="4000" i="1" dirty="0" smtClean="0">
                <a:latin typeface="Helvetica Neue"/>
                <a:cs typeface="Helvetica Neue"/>
              </a:rPr>
              <a:t>Building on the Citizen Science Discovery of the Green Peas</a:t>
            </a:r>
            <a:endParaRPr lang="en-US" i="1" dirty="0">
              <a:latin typeface="Helvetica Neue"/>
              <a:cs typeface="Helvetica Neue"/>
            </a:endParaRPr>
          </a:p>
        </p:txBody>
      </p:sp>
      <p:sp>
        <p:nvSpPr>
          <p:cNvPr id="16386" name="Rectangle 3"/>
          <p:cNvSpPr>
            <a:spLocks noGrp="1" noChangeArrowheads="1"/>
          </p:cNvSpPr>
          <p:nvPr>
            <p:ph type="subTitle" idx="1"/>
          </p:nvPr>
        </p:nvSpPr>
        <p:spPr>
          <a:xfrm>
            <a:off x="1223963" y="3625168"/>
            <a:ext cx="6477000" cy="1099232"/>
          </a:xfrm>
        </p:spPr>
        <p:txBody>
          <a:bodyPr/>
          <a:lstStyle/>
          <a:p>
            <a:pPr eaLnBrk="1" hangingPunct="1">
              <a:defRPr/>
            </a:pPr>
            <a:r>
              <a:rPr lang="en-US" dirty="0">
                <a:latin typeface="Helvetica Neue"/>
                <a:cs typeface="Helvetica Neue"/>
              </a:rPr>
              <a:t>Carie Cardamone</a:t>
            </a:r>
          </a:p>
          <a:p>
            <a:pPr eaLnBrk="1" hangingPunct="1">
              <a:defRPr/>
            </a:pPr>
            <a:r>
              <a:rPr lang="en-US" sz="2800" i="1" dirty="0" smtClean="0">
                <a:latin typeface="Helvetica Neue"/>
                <a:cs typeface="Helvetica Neue"/>
              </a:rPr>
              <a:t>Wheelock College </a:t>
            </a:r>
            <a:endParaRPr lang="en-US" sz="2800" i="1" dirty="0">
              <a:latin typeface="Helvetica Neue"/>
              <a:cs typeface="Helvetica Neue"/>
            </a:endParaRPr>
          </a:p>
        </p:txBody>
      </p:sp>
      <p:sp>
        <p:nvSpPr>
          <p:cNvPr id="15363" name="Rectangle 4"/>
          <p:cNvSpPr>
            <a:spLocks noChangeArrowheads="1"/>
          </p:cNvSpPr>
          <p:nvPr/>
        </p:nvSpPr>
        <p:spPr bwMode="auto">
          <a:xfrm>
            <a:off x="4278313" y="6002338"/>
            <a:ext cx="184666"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en-US" i="0">
              <a:latin typeface="Helvetica Neue"/>
              <a:cs typeface="Helvetica Neue"/>
            </a:endParaRPr>
          </a:p>
        </p:txBody>
      </p:sp>
      <p:sp>
        <p:nvSpPr>
          <p:cNvPr id="15364" name="Text Box 5"/>
          <p:cNvSpPr txBox="1">
            <a:spLocks noChangeArrowheads="1"/>
          </p:cNvSpPr>
          <p:nvPr/>
        </p:nvSpPr>
        <p:spPr bwMode="auto">
          <a:xfrm>
            <a:off x="0" y="6059428"/>
            <a:ext cx="9144000" cy="800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dirty="0" smtClean="0">
                <a:latin typeface="Helvetica Neue"/>
                <a:cs typeface="Helvetica Neue"/>
              </a:rPr>
              <a:t>With thanks </a:t>
            </a:r>
            <a:r>
              <a:rPr lang="en-US" sz="1800" dirty="0">
                <a:latin typeface="Helvetica Neue"/>
                <a:cs typeface="Helvetica Neue"/>
              </a:rPr>
              <a:t>to the Galaxy Zoo Team and over 200,000 volunteers including</a:t>
            </a:r>
            <a:r>
              <a:rPr lang="en-US" sz="1400" dirty="0">
                <a:latin typeface="Helvetica Neue"/>
                <a:cs typeface="Helvetica Neue"/>
              </a:rPr>
              <a:t>: </a:t>
            </a:r>
            <a:r>
              <a:rPr lang="en-US" sz="1400" b="0" i="0" dirty="0">
                <a:latin typeface="Helvetica Neue"/>
                <a:cs typeface="Helvetica Neue"/>
              </a:rPr>
              <a:t>Elisabeth </a:t>
            </a:r>
            <a:r>
              <a:rPr lang="en-US" sz="1400" b="0" i="0" dirty="0" err="1">
                <a:latin typeface="Helvetica Neue"/>
                <a:cs typeface="Helvetica Neue"/>
              </a:rPr>
              <a:t>Baeten</a:t>
            </a:r>
            <a:r>
              <a:rPr lang="en-US" sz="1400" b="0" i="0" dirty="0">
                <a:latin typeface="Helvetica Neue"/>
                <a:cs typeface="Helvetica Neue"/>
              </a:rPr>
              <a:t>, Gemma Coughlin, Dan Goldstein, Brian Legg, Mark McCallum, Christian </a:t>
            </a:r>
            <a:r>
              <a:rPr lang="en-US" sz="1400" b="0" i="0" dirty="0" err="1">
                <a:latin typeface="Helvetica Neue"/>
                <a:cs typeface="Helvetica Neue"/>
              </a:rPr>
              <a:t>Manteuffel</a:t>
            </a:r>
            <a:r>
              <a:rPr lang="en-US" sz="1400" b="0" i="0" dirty="0">
                <a:latin typeface="Helvetica Neue"/>
                <a:cs typeface="Helvetica Neue"/>
              </a:rPr>
              <a:t>, Richard </a:t>
            </a:r>
            <a:r>
              <a:rPr lang="en-US" sz="1400" b="0" i="0" dirty="0" err="1">
                <a:latin typeface="Helvetica Neue"/>
                <a:cs typeface="Helvetica Neue"/>
              </a:rPr>
              <a:t>Nowell</a:t>
            </a:r>
            <a:r>
              <a:rPr lang="en-US" sz="1400" b="0" i="0" dirty="0">
                <a:latin typeface="Helvetica Neue"/>
                <a:cs typeface="Helvetica Neue"/>
              </a:rPr>
              <a:t>, Richard Proctor, Alice Sheppard, and </a:t>
            </a:r>
            <a:r>
              <a:rPr lang="en-US" sz="1400" b="0" i="0" dirty="0" err="1">
                <a:latin typeface="Helvetica Neue"/>
                <a:cs typeface="Helvetica Neue"/>
              </a:rPr>
              <a:t>Hanny</a:t>
            </a:r>
            <a:r>
              <a:rPr lang="en-US" sz="1400" b="0" i="0" dirty="0">
                <a:latin typeface="Helvetica Neue"/>
                <a:cs typeface="Helvetica Neue"/>
              </a:rPr>
              <a:t> van </a:t>
            </a:r>
            <a:r>
              <a:rPr lang="en-US" sz="1400" b="0" i="0" dirty="0" err="1">
                <a:latin typeface="Helvetica Neue"/>
                <a:cs typeface="Helvetica Neue"/>
              </a:rPr>
              <a:t>Arkel</a:t>
            </a:r>
            <a:endParaRPr lang="en-US" sz="1400" b="0" i="0" dirty="0">
              <a:latin typeface="Helvetica Neue"/>
              <a:cs typeface="Helvetica Neue"/>
            </a:endParaRPr>
          </a:p>
        </p:txBody>
      </p:sp>
      <p:sp>
        <p:nvSpPr>
          <p:cNvPr id="6" name="TextBox 5"/>
          <p:cNvSpPr txBox="1"/>
          <p:nvPr/>
        </p:nvSpPr>
        <p:spPr>
          <a:xfrm>
            <a:off x="838200" y="4724400"/>
            <a:ext cx="8006080" cy="461665"/>
          </a:xfrm>
          <a:prstGeom prst="rect">
            <a:avLst/>
          </a:prstGeom>
          <a:noFill/>
        </p:spPr>
        <p:txBody>
          <a:bodyPr wrap="none" rtlCol="0">
            <a:spAutoFit/>
          </a:bodyPr>
          <a:lstStyle/>
          <a:p>
            <a:r>
              <a:rPr lang="en-US" sz="2400" dirty="0">
                <a:solidFill>
                  <a:schemeClr val="tx1">
                    <a:lumMod val="50000"/>
                    <a:lumOff val="50000"/>
                  </a:schemeClr>
                </a:solidFill>
                <a:latin typeface="Helvetica Neue"/>
                <a:cs typeface="Helvetica Neue"/>
              </a:rPr>
              <a:t>w</a:t>
            </a:r>
            <a:r>
              <a:rPr lang="en-US" sz="2400" dirty="0" smtClean="0">
                <a:solidFill>
                  <a:schemeClr val="tx1">
                    <a:lumMod val="50000"/>
                    <a:lumOff val="50000"/>
                  </a:schemeClr>
                </a:solidFill>
                <a:latin typeface="Helvetica Neue"/>
                <a:cs typeface="Helvetica Neue"/>
              </a:rPr>
              <a:t>ith Meredith Powell, </a:t>
            </a:r>
            <a:r>
              <a:rPr lang="en-US" sz="2400" dirty="0" err="1" smtClean="0">
                <a:solidFill>
                  <a:schemeClr val="tx1">
                    <a:lumMod val="50000"/>
                    <a:lumOff val="50000"/>
                  </a:schemeClr>
                </a:solidFill>
                <a:latin typeface="Helvetica Neue"/>
                <a:cs typeface="Helvetica Neue"/>
              </a:rPr>
              <a:t>Nico</a:t>
            </a:r>
            <a:r>
              <a:rPr lang="en-US" sz="2400" dirty="0" smtClean="0">
                <a:solidFill>
                  <a:schemeClr val="tx1">
                    <a:lumMod val="50000"/>
                    <a:lumOff val="50000"/>
                  </a:schemeClr>
                </a:solidFill>
                <a:latin typeface="Helvetica Neue"/>
                <a:cs typeface="Helvetica Neue"/>
              </a:rPr>
              <a:t> </a:t>
            </a:r>
            <a:r>
              <a:rPr lang="en-US" sz="2400" dirty="0" err="1" smtClean="0">
                <a:solidFill>
                  <a:schemeClr val="tx1">
                    <a:lumMod val="50000"/>
                    <a:lumOff val="50000"/>
                  </a:schemeClr>
                </a:solidFill>
                <a:latin typeface="Helvetica Neue"/>
                <a:cs typeface="Helvetica Neue"/>
              </a:rPr>
              <a:t>Cappelluti</a:t>
            </a:r>
            <a:r>
              <a:rPr lang="en-US" sz="2400" dirty="0" smtClean="0">
                <a:solidFill>
                  <a:schemeClr val="tx1">
                    <a:lumMod val="50000"/>
                    <a:lumOff val="50000"/>
                  </a:schemeClr>
                </a:solidFill>
                <a:latin typeface="Helvetica Neue"/>
                <a:cs typeface="Helvetica Neue"/>
              </a:rPr>
              <a:t> &amp; Meg </a:t>
            </a:r>
            <a:r>
              <a:rPr lang="en-US" sz="2400" dirty="0" err="1" smtClean="0">
                <a:solidFill>
                  <a:schemeClr val="tx1">
                    <a:lumMod val="50000"/>
                    <a:lumOff val="50000"/>
                  </a:schemeClr>
                </a:solidFill>
                <a:latin typeface="Helvetica Neue"/>
                <a:cs typeface="Helvetica Neue"/>
              </a:rPr>
              <a:t>Urry</a:t>
            </a:r>
            <a:r>
              <a:rPr lang="en-US" sz="2400" dirty="0">
                <a:solidFill>
                  <a:schemeClr val="tx1">
                    <a:lumMod val="50000"/>
                    <a:lumOff val="50000"/>
                  </a:schemeClr>
                </a:solidFill>
                <a:latin typeface="Helvetica Neue"/>
                <a:cs typeface="Helvetica Neue"/>
              </a:rPr>
              <a:t> </a:t>
            </a:r>
            <a:r>
              <a:rPr lang="en-US" sz="2400" i="1" dirty="0" smtClean="0">
                <a:solidFill>
                  <a:schemeClr val="tx1">
                    <a:lumMod val="50000"/>
                    <a:lumOff val="50000"/>
                  </a:schemeClr>
                </a:solidFill>
                <a:latin typeface="Helvetica Neue"/>
                <a:cs typeface="Helvetica Neue"/>
              </a:rPr>
              <a:t>@ Yale</a:t>
            </a:r>
            <a:endParaRPr lang="en-US" sz="2400" i="1" dirty="0">
              <a:solidFill>
                <a:schemeClr val="tx1">
                  <a:lumMod val="50000"/>
                  <a:lumOff val="50000"/>
                </a:schemeClr>
              </a:solidFill>
              <a:latin typeface="Helvetica Neue"/>
              <a:cs typeface="Helvetica Neue"/>
            </a:endParaRPr>
          </a:p>
        </p:txBody>
      </p:sp>
    </p:spTree>
    <p:extLst>
      <p:ext uri="{BB962C8B-B14F-4D97-AF65-F5344CB8AC3E}">
        <p14:creationId xmlns:p14="http://schemas.microsoft.com/office/powerpoint/2010/main" val="2196783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0" y="15875"/>
            <a:ext cx="9144000" cy="914400"/>
          </a:xfrm>
        </p:spPr>
        <p:txBody>
          <a:bodyPr/>
          <a:lstStyle/>
          <a:p>
            <a:pPr eaLnBrk="1" hangingPunct="1"/>
            <a:r>
              <a:rPr lang="en-US" sz="4000" b="0" dirty="0">
                <a:latin typeface="Helvetica Neue"/>
                <a:ea typeface="ＭＳ Ｐゴシック" charset="0"/>
                <a:cs typeface="Helvetica Neue"/>
              </a:rPr>
              <a:t>UV-Luminous Galaxy Comparison</a:t>
            </a:r>
          </a:p>
        </p:txBody>
      </p:sp>
      <p:graphicFrame>
        <p:nvGraphicFramePr>
          <p:cNvPr id="102665" name="Group 265"/>
          <p:cNvGraphicFramePr>
            <a:graphicFrameLocks noGrp="1"/>
          </p:cNvGraphicFramePr>
          <p:nvPr>
            <p:extLst>
              <p:ext uri="{D42A27DB-BD31-4B8C-83A1-F6EECF244321}">
                <p14:modId xmlns:p14="http://schemas.microsoft.com/office/powerpoint/2010/main" val="733061877"/>
              </p:ext>
            </p:extLst>
          </p:nvPr>
        </p:nvGraphicFramePr>
        <p:xfrm>
          <a:off x="228600" y="1066800"/>
          <a:ext cx="8686800" cy="4546600"/>
        </p:xfrm>
        <a:graphic>
          <a:graphicData uri="http://schemas.openxmlformats.org/drawingml/2006/table">
            <a:tbl>
              <a:tblPr/>
              <a:tblGrid>
                <a:gridCol w="2746375"/>
                <a:gridCol w="2587625"/>
                <a:gridCol w="3352800"/>
              </a:tblGrid>
              <a:tr h="57554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1" i="1" u="none" strike="noStrike" cap="none" normalizeH="0" baseline="0" dirty="0">
                          <a:ln>
                            <a:noFill/>
                          </a:ln>
                          <a:solidFill>
                            <a:srgbClr val="0000FF"/>
                          </a:solidFill>
                          <a:effectLst/>
                          <a:latin typeface="Helvetica Neue"/>
                          <a:ea typeface="ＭＳ Ｐゴシック" charset="0"/>
                          <a:cs typeface="Helvetica Neue"/>
                        </a:rPr>
                        <a:t>LBG / L</a:t>
                      </a:r>
                      <a:r>
                        <a:rPr kumimoji="0" lang="en-US" sz="3000" b="1" i="1" u="none" strike="noStrike" cap="none" normalizeH="0" baseline="0" dirty="0">
                          <a:ln>
                            <a:noFill/>
                          </a:ln>
                          <a:solidFill>
                            <a:srgbClr val="0000FF"/>
                          </a:solidFill>
                          <a:effectLst/>
                          <a:latin typeface="Helvetica Neue"/>
                          <a:ea typeface="ＭＳ Ｐゴシック" charset="0"/>
                          <a:cs typeface="Helvetica Neue"/>
                          <a:sym typeface="Symbol" charset="0"/>
                        </a:rPr>
                        <a:t></a:t>
                      </a:r>
                      <a:r>
                        <a:rPr kumimoji="0" lang="en-US" sz="3000" b="1" i="1" u="none" strike="noStrike" cap="none" normalizeH="0" baseline="0" dirty="0">
                          <a:ln>
                            <a:noFill/>
                          </a:ln>
                          <a:solidFill>
                            <a:srgbClr val="0000FF"/>
                          </a:solidFill>
                          <a:effectLst/>
                          <a:latin typeface="Helvetica Neue"/>
                          <a:ea typeface="ＭＳ Ｐゴシック" charset="0"/>
                          <a:cs typeface="Helvetica Neue"/>
                        </a:rPr>
                        <a:t>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1" i="1" u="none" strike="noStrike" cap="none" normalizeH="0" baseline="0" dirty="0">
                          <a:ln>
                            <a:noFill/>
                          </a:ln>
                          <a:solidFill>
                            <a:srgbClr val="008000"/>
                          </a:solidFill>
                          <a:effectLst/>
                          <a:latin typeface="Helvetica Neue"/>
                          <a:ea typeface="ＭＳ Ｐゴシック" charset="0"/>
                          <a:cs typeface="Helvetica Neue"/>
                        </a:rPr>
                        <a:t>The Peas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6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Redshift</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1" u="none" strike="noStrike" cap="none" normalizeH="0" baseline="0" dirty="0">
                          <a:ln>
                            <a:noFill/>
                          </a:ln>
                          <a:solidFill>
                            <a:srgbClr val="0000FF"/>
                          </a:solidFill>
                          <a:effectLst/>
                          <a:latin typeface="Helvetica Neue"/>
                          <a:ea typeface="ＭＳ Ｐゴシック" charset="0"/>
                          <a:cs typeface="Helvetica Neue"/>
                        </a:rPr>
                        <a:t>z ~ 3.0</a:t>
                      </a:r>
                      <a:endParaRPr kumimoji="0" lang="en-US" sz="2200" b="0" i="0"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1" u="none" strike="noStrike" cap="none" normalizeH="0" baseline="0" dirty="0">
                          <a:ln>
                            <a:noFill/>
                          </a:ln>
                          <a:solidFill>
                            <a:srgbClr val="008000"/>
                          </a:solidFill>
                          <a:effectLst/>
                          <a:latin typeface="Helvetica Neue"/>
                          <a:ea typeface="ＭＳ Ｐゴシック" charset="0"/>
                          <a:cs typeface="Helvetica Neue"/>
                        </a:rPr>
                        <a:t>z ~ 0.2</a:t>
                      </a:r>
                      <a:endParaRPr kumimoji="0" lang="en-US" sz="2200" b="0" i="0" u="none" strike="noStrike" cap="none" normalizeH="0" baseline="0" dirty="0">
                        <a:ln>
                          <a:noFill/>
                        </a:ln>
                        <a:solidFill>
                          <a:srgbClr val="008000"/>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90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Low Reddening</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E(B-V)~0.05-0.2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Helvetica Neue"/>
                          <a:ea typeface="ＭＳ Ｐゴシック" charset="0"/>
                          <a:cs typeface="Helvetica Neue"/>
                        </a:rPr>
                        <a:t>(</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Verhamme</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2008)</a:t>
                      </a:r>
                      <a:r>
                        <a:rPr kumimoji="0" lang="en-US" sz="2200" b="0" i="0" u="none" strike="noStrike" cap="none" normalizeH="0" baseline="0" dirty="0">
                          <a:ln>
                            <a:noFill/>
                          </a:ln>
                          <a:solidFill>
                            <a:srgbClr val="0000FF"/>
                          </a:solidFill>
                          <a:effectLst/>
                          <a:latin typeface="Helvetica Neue"/>
                          <a:ea typeface="ＭＳ Ｐゴシック" charset="0"/>
                          <a:cs typeface="Helvetica Neue"/>
                        </a:rPr>
                        <a:t>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rgbClr val="008000"/>
                          </a:solidFill>
                          <a:effectLst/>
                          <a:latin typeface="Helvetica Neue"/>
                          <a:ea typeface="ＭＳ Ｐゴシック" charset="0"/>
                          <a:cs typeface="Helvetica Neue"/>
                        </a:rPr>
                        <a:t>E(B-V) </a:t>
                      </a:r>
                      <a:r>
                        <a:rPr kumimoji="0" lang="en-US" sz="2200" b="0" i="0" u="none" strike="noStrike" cap="none" normalizeH="0" baseline="0">
                          <a:ln>
                            <a:noFill/>
                          </a:ln>
                          <a:solidFill>
                            <a:srgbClr val="008000"/>
                          </a:solidFill>
                          <a:effectLst/>
                          <a:latin typeface="Helvetica Neue"/>
                          <a:ea typeface="ＭＳ Ｐゴシック" charset="0"/>
                          <a:cs typeface="Helvetica Neue"/>
                          <a:sym typeface="Symbol" charset="0"/>
                        </a:rPr>
                        <a:t> </a:t>
                      </a:r>
                      <a:r>
                        <a:rPr kumimoji="0" lang="en-US" sz="2200" b="0" i="0" u="none" strike="noStrike" cap="none" normalizeH="0" baseline="0">
                          <a:ln>
                            <a:noFill/>
                          </a:ln>
                          <a:solidFill>
                            <a:srgbClr val="008000"/>
                          </a:solidFill>
                          <a:effectLst/>
                          <a:latin typeface="Helvetica Neue"/>
                          <a:ea typeface="ＭＳ Ｐゴシック" charset="0"/>
                          <a:cs typeface="Helvetica Neue"/>
                        </a:rPr>
                        <a:t>0.2</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6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Compact Morphology</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compact/disturbed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Helvetica Neue"/>
                          <a:ea typeface="ＭＳ Ｐゴシック" charset="0"/>
                          <a:cs typeface="Helvetica Neue"/>
                        </a:rPr>
                        <a:t>(</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Giavalisco</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1996, Bremer et al. 2004)</a:t>
                      </a:r>
                      <a:endParaRPr kumimoji="0" lang="en-US" sz="2200" b="0" i="0"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unresolved (SDSS)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compact/disturbed (HST)</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2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High Specific Star </a:t>
                      </a:r>
                      <a:r>
                        <a:rPr kumimoji="0" lang="en-US" sz="2200" b="0" i="0" u="none" strike="noStrike" cap="none" normalizeH="0" baseline="0" dirty="0">
                          <a:ln>
                            <a:noFill/>
                          </a:ln>
                          <a:solidFill>
                            <a:schemeClr val="tx1"/>
                          </a:solidFill>
                          <a:effectLst/>
                          <a:latin typeface="Helvetica Neue"/>
                          <a:ea typeface="ＭＳ Ｐゴシック" charset="0"/>
                          <a:cs typeface="Helvetica Neue"/>
                        </a:rPr>
                        <a:t>Formation Rate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~10s </a:t>
                      </a:r>
                      <a:r>
                        <a:rPr kumimoji="0" lang="en-US" sz="2200" b="0" i="0" u="none" strike="noStrike" cap="none" normalizeH="0" baseline="0" dirty="0" err="1">
                          <a:ln>
                            <a:noFill/>
                          </a:ln>
                          <a:solidFill>
                            <a:srgbClr val="0000FF"/>
                          </a:solidFill>
                          <a:effectLst/>
                          <a:latin typeface="Helvetica Neue"/>
                          <a:ea typeface="ＭＳ Ｐゴシック" charset="0"/>
                          <a:cs typeface="Helvetica Neue"/>
                        </a:rPr>
                        <a:t>Msun</a:t>
                      </a:r>
                      <a:r>
                        <a:rPr kumimoji="0" lang="en-US" sz="2200" b="0" i="0" u="none" strike="noStrike" cap="none" normalizeH="0" baseline="0" dirty="0">
                          <a:ln>
                            <a:noFill/>
                          </a:ln>
                          <a:solidFill>
                            <a:srgbClr val="0000FF"/>
                          </a:solidFill>
                          <a:effectLst/>
                          <a:latin typeface="Helvetica Neue"/>
                          <a:ea typeface="ＭＳ Ｐゴシック" charset="0"/>
                          <a:cs typeface="Helvetica Neue"/>
                        </a:rPr>
                        <a:t>/</a:t>
                      </a:r>
                      <a:r>
                        <a:rPr kumimoji="0" lang="en-US" sz="2200" b="0" i="0" u="none" strike="noStrike" cap="none" normalizeH="0" baseline="0" dirty="0" err="1">
                          <a:ln>
                            <a:noFill/>
                          </a:ln>
                          <a:solidFill>
                            <a:srgbClr val="0000FF"/>
                          </a:solidFill>
                          <a:effectLst/>
                          <a:latin typeface="Helvetica Neue"/>
                          <a:ea typeface="ＭＳ Ｐゴシック" charset="0"/>
                          <a:cs typeface="Helvetica Neue"/>
                        </a:rPr>
                        <a:t>yr</a:t>
                      </a:r>
                      <a:r>
                        <a:rPr kumimoji="0" lang="en-US" sz="2200" b="0" i="0" u="none" strike="noStrike" cap="none" normalizeH="0" baseline="0" dirty="0">
                          <a:ln>
                            <a:noFill/>
                          </a:ln>
                          <a:solidFill>
                            <a:srgbClr val="0000FF"/>
                          </a:solidFill>
                          <a:effectLst/>
                          <a:latin typeface="Helvetica Neue"/>
                          <a:ea typeface="ＭＳ Ｐゴシック" charset="0"/>
                          <a:cs typeface="Helvetica Neue"/>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Helvetica Neue"/>
                          <a:ea typeface="ＭＳ Ｐゴシック" charset="0"/>
                          <a:cs typeface="Helvetica Neue"/>
                        </a:rPr>
                        <a:t>(</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Carilli</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2008; Coppin et al. 2007; </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Lehmer</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2005; </a:t>
                      </a:r>
                      <a:r>
                        <a:rPr kumimoji="0" lang="en-US" sz="1000" b="0" i="0" u="none" strike="noStrike" cap="none" normalizeH="0" baseline="0" dirty="0" err="1" smtClean="0">
                          <a:ln>
                            <a:noFill/>
                          </a:ln>
                          <a:solidFill>
                            <a:srgbClr val="0000FF"/>
                          </a:solidFill>
                          <a:effectLst/>
                          <a:latin typeface="Helvetica Neue"/>
                          <a:ea typeface="ＭＳ Ｐゴシック" charset="0"/>
                          <a:cs typeface="Helvetica Neue"/>
                        </a:rPr>
                        <a:t>Barmby</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a:t>
                      </a:r>
                      <a:r>
                        <a:rPr kumimoji="0" lang="en-US" sz="1000" b="0" i="0" u="none" strike="noStrike" cap="none" normalizeH="0" baseline="0" dirty="0" smtClean="0">
                          <a:ln>
                            <a:noFill/>
                          </a:ln>
                          <a:solidFill>
                            <a:srgbClr val="0000FF"/>
                          </a:solidFill>
                          <a:effectLst/>
                          <a:latin typeface="Helvetica Neue"/>
                          <a:ea typeface="ＭＳ Ｐゴシック" charset="0"/>
                          <a:cs typeface="Helvetica Neue"/>
                        </a:rPr>
                        <a:t>et </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al. 2004)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 0.3 - 30 </a:t>
                      </a:r>
                      <a:r>
                        <a:rPr kumimoji="0" lang="en-US" sz="2200" b="0" i="0" u="none" strike="noStrike" cap="none" normalizeH="0" baseline="0" dirty="0" err="1">
                          <a:ln>
                            <a:noFill/>
                          </a:ln>
                          <a:solidFill>
                            <a:srgbClr val="008000"/>
                          </a:solidFill>
                          <a:effectLst/>
                          <a:latin typeface="Helvetica Neue"/>
                          <a:ea typeface="ＭＳ Ｐゴシック" charset="0"/>
                          <a:cs typeface="Helvetica Neue"/>
                        </a:rPr>
                        <a:t>Msun</a:t>
                      </a:r>
                      <a:r>
                        <a:rPr kumimoji="0" lang="en-US" sz="2200" b="0" i="0" u="none" strike="noStrike" cap="none" normalizeH="0" baseline="0" dirty="0">
                          <a:ln>
                            <a:noFill/>
                          </a:ln>
                          <a:solidFill>
                            <a:srgbClr val="008000"/>
                          </a:solidFill>
                          <a:effectLst/>
                          <a:latin typeface="Helvetica Neue"/>
                          <a:ea typeface="ＭＳ Ｐゴシック" charset="0"/>
                          <a:cs typeface="Helvetica Neue"/>
                        </a:rPr>
                        <a:t>/</a:t>
                      </a:r>
                      <a:r>
                        <a:rPr kumimoji="0" lang="en-US" sz="2200" b="0" i="0" u="none" strike="noStrike" cap="none" normalizeH="0" baseline="0" dirty="0" err="1" smtClean="0">
                          <a:ln>
                            <a:noFill/>
                          </a:ln>
                          <a:solidFill>
                            <a:srgbClr val="008000"/>
                          </a:solidFill>
                          <a:effectLst/>
                          <a:latin typeface="Helvetica Neue"/>
                          <a:ea typeface="ＭＳ Ｐゴシック" charset="0"/>
                          <a:cs typeface="Helvetica Neue"/>
                        </a:rPr>
                        <a:t>yr</a:t>
                      </a:r>
                      <a:endParaRPr kumimoji="0" lang="en-US" sz="2200" b="0" i="0" u="none" strike="noStrike" cap="none" normalizeH="0" baseline="0" dirty="0">
                        <a:ln>
                          <a:noFill/>
                        </a:ln>
                        <a:solidFill>
                          <a:srgbClr val="008000"/>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Lower </a:t>
                      </a:r>
                      <a:r>
                        <a:rPr kumimoji="0" lang="en-US" sz="2200" b="0" i="0" u="none" strike="noStrike" cap="none" normalizeH="0" baseline="0" dirty="0" err="1" smtClean="0">
                          <a:ln>
                            <a:noFill/>
                          </a:ln>
                          <a:solidFill>
                            <a:schemeClr val="tx1"/>
                          </a:solidFill>
                          <a:effectLst/>
                          <a:latin typeface="Helvetica Neue"/>
                          <a:ea typeface="ＭＳ Ｐゴシック" charset="0"/>
                          <a:cs typeface="Helvetica Neue"/>
                        </a:rPr>
                        <a:t>Metalicity</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10-50% solar</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~50% solar</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Helvetica Neue"/>
                          <a:ea typeface="ＭＳ Ｐゴシック" charset="0"/>
                          <a:cs typeface="Helvetica Neue"/>
                        </a:rPr>
                        <a:t>Environment</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dense regions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Helvetica Neue"/>
                          <a:ea typeface="ＭＳ Ｐゴシック" charset="0"/>
                          <a:cs typeface="Helvetica Neue"/>
                        </a:rPr>
                        <a:t>(</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Giavalisco</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2002)</a:t>
                      </a:r>
                      <a:endParaRPr kumimoji="0" lang="en-US" sz="2200" b="0" i="0"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under-dense regions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539509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0" y="15875"/>
            <a:ext cx="9144000" cy="914400"/>
          </a:xfrm>
        </p:spPr>
        <p:txBody>
          <a:bodyPr/>
          <a:lstStyle/>
          <a:p>
            <a:pPr eaLnBrk="1" hangingPunct="1"/>
            <a:r>
              <a:rPr lang="en-US" sz="4000" b="0" dirty="0">
                <a:latin typeface="Helvetica Neue"/>
                <a:ea typeface="ＭＳ Ｐゴシック" charset="0"/>
                <a:cs typeface="Helvetica Neue"/>
              </a:rPr>
              <a:t>UV-Luminous Galaxy Comparison</a:t>
            </a:r>
          </a:p>
        </p:txBody>
      </p:sp>
      <p:graphicFrame>
        <p:nvGraphicFramePr>
          <p:cNvPr id="102665" name="Group 265"/>
          <p:cNvGraphicFramePr>
            <a:graphicFrameLocks noGrp="1"/>
          </p:cNvGraphicFramePr>
          <p:nvPr>
            <p:extLst>
              <p:ext uri="{D42A27DB-BD31-4B8C-83A1-F6EECF244321}">
                <p14:modId xmlns:p14="http://schemas.microsoft.com/office/powerpoint/2010/main" val="1775313434"/>
              </p:ext>
            </p:extLst>
          </p:nvPr>
        </p:nvGraphicFramePr>
        <p:xfrm>
          <a:off x="228600" y="1066800"/>
          <a:ext cx="8686800" cy="4546600"/>
        </p:xfrm>
        <a:graphic>
          <a:graphicData uri="http://schemas.openxmlformats.org/drawingml/2006/table">
            <a:tbl>
              <a:tblPr/>
              <a:tblGrid>
                <a:gridCol w="2746375"/>
                <a:gridCol w="2587625"/>
                <a:gridCol w="3352800"/>
              </a:tblGrid>
              <a:tr h="57554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1" i="1" u="none" strike="noStrike" cap="none" normalizeH="0" baseline="0" dirty="0">
                          <a:ln>
                            <a:noFill/>
                          </a:ln>
                          <a:solidFill>
                            <a:srgbClr val="0000FF"/>
                          </a:solidFill>
                          <a:effectLst/>
                          <a:latin typeface="Helvetica Neue"/>
                          <a:ea typeface="ＭＳ Ｐゴシック" charset="0"/>
                          <a:cs typeface="Helvetica Neue"/>
                        </a:rPr>
                        <a:t>LBG / L</a:t>
                      </a:r>
                      <a:r>
                        <a:rPr kumimoji="0" lang="en-US" sz="3000" b="1" i="1" u="none" strike="noStrike" cap="none" normalizeH="0" baseline="0" dirty="0">
                          <a:ln>
                            <a:noFill/>
                          </a:ln>
                          <a:solidFill>
                            <a:srgbClr val="0000FF"/>
                          </a:solidFill>
                          <a:effectLst/>
                          <a:latin typeface="Helvetica Neue"/>
                          <a:ea typeface="ＭＳ Ｐゴシック" charset="0"/>
                          <a:cs typeface="Helvetica Neue"/>
                          <a:sym typeface="Symbol" charset="0"/>
                        </a:rPr>
                        <a:t></a:t>
                      </a:r>
                      <a:r>
                        <a:rPr kumimoji="0" lang="en-US" sz="3000" b="1" i="1" u="none" strike="noStrike" cap="none" normalizeH="0" baseline="0" dirty="0">
                          <a:ln>
                            <a:noFill/>
                          </a:ln>
                          <a:solidFill>
                            <a:srgbClr val="0000FF"/>
                          </a:solidFill>
                          <a:effectLst/>
                          <a:latin typeface="Helvetica Neue"/>
                          <a:ea typeface="ＭＳ Ｐゴシック" charset="0"/>
                          <a:cs typeface="Helvetica Neue"/>
                        </a:rPr>
                        <a:t>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1" i="1" u="none" strike="noStrike" cap="none" normalizeH="0" baseline="0" dirty="0">
                          <a:ln>
                            <a:noFill/>
                          </a:ln>
                          <a:solidFill>
                            <a:srgbClr val="008000"/>
                          </a:solidFill>
                          <a:effectLst/>
                          <a:latin typeface="Helvetica Neue"/>
                          <a:ea typeface="ＭＳ Ｐゴシック" charset="0"/>
                          <a:cs typeface="Helvetica Neue"/>
                        </a:rPr>
                        <a:t>The Peas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6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Redshift</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1" u="none" strike="noStrike" cap="none" normalizeH="0" baseline="0" dirty="0">
                          <a:ln>
                            <a:noFill/>
                          </a:ln>
                          <a:solidFill>
                            <a:srgbClr val="0000FF"/>
                          </a:solidFill>
                          <a:effectLst/>
                          <a:latin typeface="Helvetica Neue"/>
                          <a:ea typeface="ＭＳ Ｐゴシック" charset="0"/>
                          <a:cs typeface="Helvetica Neue"/>
                        </a:rPr>
                        <a:t>z ~ 3.0</a:t>
                      </a:r>
                      <a:endParaRPr kumimoji="0" lang="en-US" sz="2200" b="0" i="0"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1" u="none" strike="noStrike" cap="none" normalizeH="0" baseline="0" dirty="0">
                          <a:ln>
                            <a:noFill/>
                          </a:ln>
                          <a:solidFill>
                            <a:srgbClr val="008000"/>
                          </a:solidFill>
                          <a:effectLst/>
                          <a:latin typeface="Helvetica Neue"/>
                          <a:ea typeface="ＭＳ Ｐゴシック" charset="0"/>
                          <a:cs typeface="Helvetica Neue"/>
                        </a:rPr>
                        <a:t>z ~ 0.2</a:t>
                      </a:r>
                      <a:endParaRPr kumimoji="0" lang="en-US" sz="2200" b="0" i="0" u="none" strike="noStrike" cap="none" normalizeH="0" baseline="0" dirty="0">
                        <a:ln>
                          <a:noFill/>
                        </a:ln>
                        <a:solidFill>
                          <a:srgbClr val="008000"/>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90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Low Reddening</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E(B-V)~0.05-0.2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Helvetica Neue"/>
                          <a:ea typeface="ＭＳ Ｐゴシック" charset="0"/>
                          <a:cs typeface="Helvetica Neue"/>
                        </a:rPr>
                        <a:t>(</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Verhamme</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2008)</a:t>
                      </a:r>
                      <a:r>
                        <a:rPr kumimoji="0" lang="en-US" sz="2200" b="0" i="0" u="none" strike="noStrike" cap="none" normalizeH="0" baseline="0" dirty="0">
                          <a:ln>
                            <a:noFill/>
                          </a:ln>
                          <a:solidFill>
                            <a:srgbClr val="0000FF"/>
                          </a:solidFill>
                          <a:effectLst/>
                          <a:latin typeface="Helvetica Neue"/>
                          <a:ea typeface="ＭＳ Ｐゴシック" charset="0"/>
                          <a:cs typeface="Helvetica Neue"/>
                        </a:rPr>
                        <a:t>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rgbClr val="008000"/>
                          </a:solidFill>
                          <a:effectLst/>
                          <a:latin typeface="Helvetica Neue"/>
                          <a:ea typeface="ＭＳ Ｐゴシック" charset="0"/>
                          <a:cs typeface="Helvetica Neue"/>
                        </a:rPr>
                        <a:t>E(B-V) </a:t>
                      </a:r>
                      <a:r>
                        <a:rPr kumimoji="0" lang="en-US" sz="2200" b="0" i="0" u="none" strike="noStrike" cap="none" normalizeH="0" baseline="0">
                          <a:ln>
                            <a:noFill/>
                          </a:ln>
                          <a:solidFill>
                            <a:srgbClr val="008000"/>
                          </a:solidFill>
                          <a:effectLst/>
                          <a:latin typeface="Helvetica Neue"/>
                          <a:ea typeface="ＭＳ Ｐゴシック" charset="0"/>
                          <a:cs typeface="Helvetica Neue"/>
                          <a:sym typeface="Symbol" charset="0"/>
                        </a:rPr>
                        <a:t> </a:t>
                      </a:r>
                      <a:r>
                        <a:rPr kumimoji="0" lang="en-US" sz="2200" b="0" i="0" u="none" strike="noStrike" cap="none" normalizeH="0" baseline="0">
                          <a:ln>
                            <a:noFill/>
                          </a:ln>
                          <a:solidFill>
                            <a:srgbClr val="008000"/>
                          </a:solidFill>
                          <a:effectLst/>
                          <a:latin typeface="Helvetica Neue"/>
                          <a:ea typeface="ＭＳ Ｐゴシック" charset="0"/>
                          <a:cs typeface="Helvetica Neue"/>
                        </a:rPr>
                        <a:t>0.2</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6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Compact Morphology</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compact/disturbed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Helvetica Neue"/>
                          <a:ea typeface="ＭＳ Ｐゴシック" charset="0"/>
                          <a:cs typeface="Helvetica Neue"/>
                        </a:rPr>
                        <a:t>(</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Giavalisco</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1996, Bremer et al. 2004)</a:t>
                      </a:r>
                      <a:endParaRPr kumimoji="0" lang="en-US" sz="2200" b="0" i="0"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unresolved (SDSS)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compact/disturbed (HST)</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2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High Specific Star </a:t>
                      </a:r>
                      <a:r>
                        <a:rPr kumimoji="0" lang="en-US" sz="2200" b="0" i="0" u="none" strike="noStrike" cap="none" normalizeH="0" baseline="0" dirty="0">
                          <a:ln>
                            <a:noFill/>
                          </a:ln>
                          <a:solidFill>
                            <a:schemeClr val="tx1"/>
                          </a:solidFill>
                          <a:effectLst/>
                          <a:latin typeface="Helvetica Neue"/>
                          <a:ea typeface="ＭＳ Ｐゴシック" charset="0"/>
                          <a:cs typeface="Helvetica Neue"/>
                        </a:rPr>
                        <a:t>Formation Rate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~10s </a:t>
                      </a:r>
                      <a:r>
                        <a:rPr kumimoji="0" lang="en-US" sz="2200" b="0" i="0" u="none" strike="noStrike" cap="none" normalizeH="0" baseline="0" dirty="0" err="1">
                          <a:ln>
                            <a:noFill/>
                          </a:ln>
                          <a:solidFill>
                            <a:srgbClr val="0000FF"/>
                          </a:solidFill>
                          <a:effectLst/>
                          <a:latin typeface="Helvetica Neue"/>
                          <a:ea typeface="ＭＳ Ｐゴシック" charset="0"/>
                          <a:cs typeface="Helvetica Neue"/>
                        </a:rPr>
                        <a:t>Msun</a:t>
                      </a:r>
                      <a:r>
                        <a:rPr kumimoji="0" lang="en-US" sz="2200" b="0" i="0" u="none" strike="noStrike" cap="none" normalizeH="0" baseline="0" dirty="0">
                          <a:ln>
                            <a:noFill/>
                          </a:ln>
                          <a:solidFill>
                            <a:srgbClr val="0000FF"/>
                          </a:solidFill>
                          <a:effectLst/>
                          <a:latin typeface="Helvetica Neue"/>
                          <a:ea typeface="ＭＳ Ｐゴシック" charset="0"/>
                          <a:cs typeface="Helvetica Neue"/>
                        </a:rPr>
                        <a:t>/</a:t>
                      </a:r>
                      <a:r>
                        <a:rPr kumimoji="0" lang="en-US" sz="2200" b="0" i="0" u="none" strike="noStrike" cap="none" normalizeH="0" baseline="0" dirty="0" err="1">
                          <a:ln>
                            <a:noFill/>
                          </a:ln>
                          <a:solidFill>
                            <a:srgbClr val="0000FF"/>
                          </a:solidFill>
                          <a:effectLst/>
                          <a:latin typeface="Helvetica Neue"/>
                          <a:ea typeface="ＭＳ Ｐゴシック" charset="0"/>
                          <a:cs typeface="Helvetica Neue"/>
                        </a:rPr>
                        <a:t>yr</a:t>
                      </a:r>
                      <a:r>
                        <a:rPr kumimoji="0" lang="en-US" sz="2200" b="0" i="0" u="none" strike="noStrike" cap="none" normalizeH="0" baseline="0" dirty="0">
                          <a:ln>
                            <a:noFill/>
                          </a:ln>
                          <a:solidFill>
                            <a:srgbClr val="0000FF"/>
                          </a:solidFill>
                          <a:effectLst/>
                          <a:latin typeface="Helvetica Neue"/>
                          <a:ea typeface="ＭＳ Ｐゴシック" charset="0"/>
                          <a:cs typeface="Helvetica Neue"/>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Helvetica Neue"/>
                          <a:ea typeface="ＭＳ Ｐゴシック" charset="0"/>
                          <a:cs typeface="Helvetica Neue"/>
                        </a:rPr>
                        <a:t>(</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Carilli</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2008; Coppin et al. 2007; </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Lehmer</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2005; </a:t>
                      </a:r>
                      <a:r>
                        <a:rPr kumimoji="0" lang="en-US" sz="1000" b="0" i="0" u="none" strike="noStrike" cap="none" normalizeH="0" baseline="0" dirty="0" err="1" smtClean="0">
                          <a:ln>
                            <a:noFill/>
                          </a:ln>
                          <a:solidFill>
                            <a:srgbClr val="0000FF"/>
                          </a:solidFill>
                          <a:effectLst/>
                          <a:latin typeface="Helvetica Neue"/>
                          <a:ea typeface="ＭＳ Ｐゴシック" charset="0"/>
                          <a:cs typeface="Helvetica Neue"/>
                        </a:rPr>
                        <a:t>Barmby</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a:t>
                      </a:r>
                      <a:r>
                        <a:rPr kumimoji="0" lang="en-US" sz="1000" b="0" i="0" u="none" strike="noStrike" cap="none" normalizeH="0" baseline="0" dirty="0" smtClean="0">
                          <a:ln>
                            <a:noFill/>
                          </a:ln>
                          <a:solidFill>
                            <a:srgbClr val="0000FF"/>
                          </a:solidFill>
                          <a:effectLst/>
                          <a:latin typeface="Helvetica Neue"/>
                          <a:ea typeface="ＭＳ Ｐゴシック" charset="0"/>
                          <a:cs typeface="Helvetica Neue"/>
                        </a:rPr>
                        <a:t>et </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al. 2004)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 0.3 - 30 </a:t>
                      </a:r>
                      <a:r>
                        <a:rPr kumimoji="0" lang="en-US" sz="2200" b="0" i="0" u="none" strike="noStrike" cap="none" normalizeH="0" baseline="0" dirty="0" err="1">
                          <a:ln>
                            <a:noFill/>
                          </a:ln>
                          <a:solidFill>
                            <a:srgbClr val="008000"/>
                          </a:solidFill>
                          <a:effectLst/>
                          <a:latin typeface="Helvetica Neue"/>
                          <a:ea typeface="ＭＳ Ｐゴシック" charset="0"/>
                          <a:cs typeface="Helvetica Neue"/>
                        </a:rPr>
                        <a:t>Msun</a:t>
                      </a:r>
                      <a:r>
                        <a:rPr kumimoji="0" lang="en-US" sz="2200" b="0" i="0" u="none" strike="noStrike" cap="none" normalizeH="0" baseline="0" dirty="0">
                          <a:ln>
                            <a:noFill/>
                          </a:ln>
                          <a:solidFill>
                            <a:srgbClr val="008000"/>
                          </a:solidFill>
                          <a:effectLst/>
                          <a:latin typeface="Helvetica Neue"/>
                          <a:ea typeface="ＭＳ Ｐゴシック" charset="0"/>
                          <a:cs typeface="Helvetica Neue"/>
                        </a:rPr>
                        <a:t>/</a:t>
                      </a:r>
                      <a:r>
                        <a:rPr kumimoji="0" lang="en-US" sz="2200" b="0" i="0" u="none" strike="noStrike" cap="none" normalizeH="0" baseline="0" dirty="0" err="1" smtClean="0">
                          <a:ln>
                            <a:noFill/>
                          </a:ln>
                          <a:solidFill>
                            <a:srgbClr val="008000"/>
                          </a:solidFill>
                          <a:effectLst/>
                          <a:latin typeface="Helvetica Neue"/>
                          <a:ea typeface="ＭＳ Ｐゴシック" charset="0"/>
                          <a:cs typeface="Helvetica Neue"/>
                        </a:rPr>
                        <a:t>yr</a:t>
                      </a:r>
                      <a:endParaRPr kumimoji="0" lang="en-US" sz="2200" b="0" i="0" u="none" strike="noStrike" cap="none" normalizeH="0" baseline="0" dirty="0">
                        <a:ln>
                          <a:noFill/>
                        </a:ln>
                        <a:solidFill>
                          <a:srgbClr val="008000"/>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Lower </a:t>
                      </a:r>
                      <a:r>
                        <a:rPr kumimoji="0" lang="en-US" sz="2200" b="0" i="0" u="none" strike="noStrike" cap="none" normalizeH="0" baseline="0" dirty="0" err="1" smtClean="0">
                          <a:ln>
                            <a:noFill/>
                          </a:ln>
                          <a:solidFill>
                            <a:schemeClr val="tx1"/>
                          </a:solidFill>
                          <a:effectLst/>
                          <a:latin typeface="Helvetica Neue"/>
                          <a:ea typeface="ＭＳ Ｐゴシック" charset="0"/>
                          <a:cs typeface="Helvetica Neue"/>
                        </a:rPr>
                        <a:t>Metalicity</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10-50% solar</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~50% solar</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dirty="0">
                          <a:ln>
                            <a:noFill/>
                          </a:ln>
                          <a:solidFill>
                            <a:schemeClr val="tx1"/>
                          </a:solidFill>
                          <a:effectLst/>
                          <a:latin typeface="Helvetica Neue"/>
                          <a:ea typeface="ＭＳ Ｐゴシック" charset="0"/>
                          <a:cs typeface="Helvetica Neue"/>
                        </a:rPr>
                        <a:t>Environment</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1" u="none" strike="noStrike" cap="none" normalizeH="0" baseline="0" dirty="0">
                          <a:ln>
                            <a:noFill/>
                          </a:ln>
                          <a:solidFill>
                            <a:srgbClr val="0000FF"/>
                          </a:solidFill>
                          <a:effectLst/>
                          <a:latin typeface="Helvetica Neue"/>
                          <a:ea typeface="ＭＳ Ｐゴシック" charset="0"/>
                          <a:cs typeface="Helvetica Neue"/>
                        </a:rPr>
                        <a:t>dense regions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1" u="none" strike="noStrike" cap="none" normalizeH="0" baseline="0" dirty="0">
                          <a:ln>
                            <a:noFill/>
                          </a:ln>
                          <a:solidFill>
                            <a:srgbClr val="0000FF"/>
                          </a:solidFill>
                          <a:effectLst/>
                          <a:latin typeface="Helvetica Neue"/>
                          <a:ea typeface="ＭＳ Ｐゴシック" charset="0"/>
                          <a:cs typeface="Helvetica Neue"/>
                        </a:rPr>
                        <a:t>(</a:t>
                      </a:r>
                      <a:r>
                        <a:rPr kumimoji="0" lang="en-US" sz="1000" b="1" i="1" u="none" strike="noStrike" cap="none" normalizeH="0" baseline="0" dirty="0" err="1">
                          <a:ln>
                            <a:noFill/>
                          </a:ln>
                          <a:solidFill>
                            <a:srgbClr val="0000FF"/>
                          </a:solidFill>
                          <a:effectLst/>
                          <a:latin typeface="Helvetica Neue"/>
                          <a:ea typeface="ＭＳ Ｐゴシック" charset="0"/>
                          <a:cs typeface="Helvetica Neue"/>
                        </a:rPr>
                        <a:t>Giavalisco</a:t>
                      </a:r>
                      <a:r>
                        <a:rPr kumimoji="0" lang="en-US" sz="1000" b="1" i="1" u="none" strike="noStrike" cap="none" normalizeH="0" baseline="0" dirty="0">
                          <a:ln>
                            <a:noFill/>
                          </a:ln>
                          <a:solidFill>
                            <a:srgbClr val="0000FF"/>
                          </a:solidFill>
                          <a:effectLst/>
                          <a:latin typeface="Helvetica Neue"/>
                          <a:ea typeface="ＭＳ Ｐゴシック" charset="0"/>
                          <a:cs typeface="Helvetica Neue"/>
                        </a:rPr>
                        <a:t> 2002)</a:t>
                      </a:r>
                      <a:endParaRPr kumimoji="0" lang="en-US" sz="2200" b="1" i="1"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dirty="0">
                          <a:ln>
                            <a:noFill/>
                          </a:ln>
                          <a:solidFill>
                            <a:srgbClr val="008000"/>
                          </a:solidFill>
                          <a:effectLst/>
                          <a:latin typeface="Helvetica Neue"/>
                          <a:ea typeface="ＭＳ Ｐゴシック" charset="0"/>
                          <a:cs typeface="Helvetica Neue"/>
                        </a:rPr>
                        <a:t>under-dense regions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3573028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4"/>
          <p:cNvSpPr>
            <a:spLocks noGrp="1" noChangeArrowheads="1"/>
          </p:cNvSpPr>
          <p:nvPr>
            <p:ph type="title"/>
          </p:nvPr>
        </p:nvSpPr>
        <p:spPr>
          <a:xfrm>
            <a:off x="152400" y="92924"/>
            <a:ext cx="6019800" cy="914400"/>
          </a:xfrm>
          <a:noFill/>
        </p:spPr>
        <p:txBody>
          <a:bodyPr/>
          <a:lstStyle/>
          <a:p>
            <a:pPr eaLnBrk="1" hangingPunct="1"/>
            <a:r>
              <a:rPr lang="en-US" dirty="0" smtClean="0">
                <a:latin typeface="Helvetica Neue"/>
                <a:cs typeface="Helvetica Neue"/>
              </a:rPr>
              <a:t>Environments?</a:t>
            </a:r>
            <a:endParaRPr lang="en-US" dirty="0">
              <a:latin typeface="Helvetica Neue"/>
              <a:cs typeface="Helvetica Neue"/>
            </a:endParaRPr>
          </a:p>
        </p:txBody>
      </p:sp>
      <p:sp>
        <p:nvSpPr>
          <p:cNvPr id="73730" name="Rectangle 3"/>
          <p:cNvSpPr>
            <a:spLocks noGrp="1" noChangeArrowheads="1"/>
          </p:cNvSpPr>
          <p:nvPr>
            <p:ph idx="1"/>
          </p:nvPr>
        </p:nvSpPr>
        <p:spPr>
          <a:xfrm>
            <a:off x="4921808" y="1184057"/>
            <a:ext cx="4038042" cy="1178143"/>
          </a:xfrm>
        </p:spPr>
        <p:txBody>
          <a:bodyPr>
            <a:normAutofit fontScale="92500"/>
          </a:bodyPr>
          <a:lstStyle/>
          <a:p>
            <a:pPr algn="ctr" eaLnBrk="1" hangingPunct="1">
              <a:buFontTx/>
              <a:buNone/>
            </a:pPr>
            <a:r>
              <a:rPr lang="en-US" sz="3000" dirty="0">
                <a:latin typeface="Helvetica Neue"/>
                <a:cs typeface="Helvetica Neue"/>
              </a:rPr>
              <a:t>	Do peas live in under-dense environments?</a:t>
            </a:r>
          </a:p>
        </p:txBody>
      </p:sp>
      <p:sp>
        <p:nvSpPr>
          <p:cNvPr id="73736" name="Text Box 9"/>
          <p:cNvSpPr txBox="1">
            <a:spLocks noChangeArrowheads="1"/>
          </p:cNvSpPr>
          <p:nvPr/>
        </p:nvSpPr>
        <p:spPr bwMode="auto">
          <a:xfrm>
            <a:off x="-474" y="6501368"/>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dirty="0" err="1">
                <a:latin typeface="Helvetica Neue"/>
                <a:cs typeface="Helvetica Neue"/>
              </a:rPr>
              <a:t>Cardamone</a:t>
            </a:r>
            <a:r>
              <a:rPr lang="en-US" sz="1800" b="0" i="0" dirty="0">
                <a:latin typeface="Helvetica Neue"/>
                <a:cs typeface="Helvetica Neue"/>
              </a:rPr>
              <a:t> et al. 2009</a:t>
            </a:r>
          </a:p>
        </p:txBody>
      </p:sp>
      <p:sp>
        <p:nvSpPr>
          <p:cNvPr id="10" name="TextBox 9"/>
          <p:cNvSpPr txBox="1"/>
          <p:nvPr/>
        </p:nvSpPr>
        <p:spPr>
          <a:xfrm>
            <a:off x="5638800" y="2833301"/>
            <a:ext cx="2939499" cy="1938992"/>
          </a:xfrm>
          <a:prstGeom prst="rect">
            <a:avLst/>
          </a:prstGeom>
          <a:noFill/>
        </p:spPr>
        <p:txBody>
          <a:bodyPr wrap="square" rtlCol="0">
            <a:spAutoFit/>
          </a:bodyPr>
          <a:lstStyle/>
          <a:p>
            <a:pPr algn="ctr"/>
            <a:r>
              <a:rPr lang="en-US" sz="2400" b="1" i="1" dirty="0">
                <a:solidFill>
                  <a:srgbClr val="008000"/>
                </a:solidFill>
                <a:latin typeface="Helvetica Neue"/>
                <a:cs typeface="Helvetica Neue"/>
              </a:rPr>
              <a:t>C</a:t>
            </a:r>
            <a:r>
              <a:rPr lang="en-US" sz="2400" b="1" i="1" dirty="0" smtClean="0">
                <a:solidFill>
                  <a:srgbClr val="008000"/>
                </a:solidFill>
                <a:latin typeface="Helvetica Neue"/>
                <a:cs typeface="Helvetica Neue"/>
              </a:rPr>
              <a:t>orrelation functions provide a better measure of the 3D environment</a:t>
            </a:r>
            <a:endParaRPr lang="en-US" sz="2400" b="1" i="1" dirty="0">
              <a:solidFill>
                <a:srgbClr val="008000"/>
              </a:solidFill>
              <a:latin typeface="Helvetica Neue"/>
              <a:cs typeface="Helvetica Neue"/>
            </a:endParaRPr>
          </a:p>
        </p:txBody>
      </p:sp>
      <p:pic>
        <p:nvPicPr>
          <p:cNvPr id="8" name="Picture 5" descr="pea_n1Mpc_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2012" y="1439187"/>
            <a:ext cx="4371183" cy="4388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685800" y="5550864"/>
            <a:ext cx="4015506" cy="461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latin typeface="Helvetica Neue"/>
                <a:cs typeface="Helvetica Neue"/>
              </a:rPr>
              <a:t># of neighbors within 1 </a:t>
            </a:r>
            <a:r>
              <a:rPr lang="en-US" b="0" i="0" dirty="0" err="1">
                <a:latin typeface="Helvetica Neue"/>
                <a:cs typeface="Helvetica Neue"/>
              </a:rPr>
              <a:t>Mpc</a:t>
            </a:r>
            <a:endParaRPr lang="en-US" b="0" i="0" dirty="0">
              <a:latin typeface="Helvetica Neue"/>
              <a:cs typeface="Helvetica Neue"/>
            </a:endParaRPr>
          </a:p>
        </p:txBody>
      </p:sp>
      <p:sp>
        <p:nvSpPr>
          <p:cNvPr id="11" name="Text Box 7"/>
          <p:cNvSpPr txBox="1">
            <a:spLocks noChangeArrowheads="1"/>
          </p:cNvSpPr>
          <p:nvPr/>
        </p:nvSpPr>
        <p:spPr bwMode="auto">
          <a:xfrm>
            <a:off x="104285" y="1007324"/>
            <a:ext cx="345022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latin typeface="Helvetica Neue"/>
                <a:cs typeface="Helvetica Neue"/>
              </a:rPr>
              <a:t>Cumulative Distribution</a:t>
            </a:r>
          </a:p>
        </p:txBody>
      </p:sp>
      <p:sp>
        <p:nvSpPr>
          <p:cNvPr id="12" name="Text Box 8"/>
          <p:cNvSpPr txBox="1">
            <a:spLocks noChangeArrowheads="1"/>
          </p:cNvSpPr>
          <p:nvPr/>
        </p:nvSpPr>
        <p:spPr bwMode="auto">
          <a:xfrm>
            <a:off x="1066800" y="1447800"/>
            <a:ext cx="890588"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latin typeface="Helvetica Neue"/>
                <a:cs typeface="Helvetica Neue"/>
              </a:rPr>
              <a:t>Peas</a:t>
            </a:r>
          </a:p>
        </p:txBody>
      </p:sp>
      <p:sp>
        <p:nvSpPr>
          <p:cNvPr id="13" name="Text Box 9"/>
          <p:cNvSpPr txBox="1">
            <a:spLocks noChangeArrowheads="1"/>
          </p:cNvSpPr>
          <p:nvPr/>
        </p:nvSpPr>
        <p:spPr bwMode="auto">
          <a:xfrm>
            <a:off x="2590800" y="1752600"/>
            <a:ext cx="1809392"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latin typeface="Helvetica Neue"/>
                <a:cs typeface="Helvetica Neue"/>
              </a:rPr>
              <a:t>comparison</a:t>
            </a:r>
          </a:p>
          <a:p>
            <a:r>
              <a:rPr lang="en-US" b="0" i="0" dirty="0">
                <a:latin typeface="Helvetica Neue"/>
                <a:cs typeface="Helvetica Neue"/>
              </a:rPr>
              <a:t>	</a:t>
            </a:r>
            <a:r>
              <a:rPr lang="en-US" b="0" i="0" dirty="0" smtClean="0">
                <a:latin typeface="Helvetica Neue"/>
                <a:cs typeface="Helvetica Neue"/>
              </a:rPr>
              <a:t>galaxies</a:t>
            </a:r>
            <a:endParaRPr lang="en-US" b="0" i="0" dirty="0">
              <a:latin typeface="Helvetica Neue"/>
              <a:cs typeface="Helvetica Neue"/>
            </a:endParaRPr>
          </a:p>
        </p:txBody>
      </p:sp>
      <p:cxnSp>
        <p:nvCxnSpPr>
          <p:cNvPr id="3" name="Straight Arrow Connector 2"/>
          <p:cNvCxnSpPr/>
          <p:nvPr/>
        </p:nvCxnSpPr>
        <p:spPr>
          <a:xfrm flipH="1">
            <a:off x="1698412" y="2378861"/>
            <a:ext cx="435188" cy="0"/>
          </a:xfrm>
          <a:prstGeom prst="straightConnector1">
            <a:avLst/>
          </a:prstGeom>
          <a:ln w="5715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 Box 9"/>
          <p:cNvSpPr txBox="1">
            <a:spLocks noChangeArrowheads="1"/>
          </p:cNvSpPr>
          <p:nvPr/>
        </p:nvSpPr>
        <p:spPr bwMode="auto">
          <a:xfrm>
            <a:off x="1966699" y="2971800"/>
            <a:ext cx="2589604"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ctr"/>
            <a:r>
              <a:rPr lang="en-US" b="0" dirty="0" smtClean="0">
                <a:solidFill>
                  <a:srgbClr val="008000"/>
                </a:solidFill>
                <a:latin typeface="Helvetica Neue"/>
                <a:cs typeface="Helvetica Neue"/>
              </a:rPr>
              <a:t>Fewer projected neighbors</a:t>
            </a:r>
            <a:endParaRPr lang="en-US" b="0" dirty="0">
              <a:solidFill>
                <a:srgbClr val="008000"/>
              </a:solidFill>
              <a:latin typeface="Helvetica Neue"/>
              <a:cs typeface="Helvetica Neue"/>
            </a:endParaRPr>
          </a:p>
        </p:txBody>
      </p:sp>
    </p:spTree>
    <p:extLst>
      <p:ext uri="{BB962C8B-B14F-4D97-AF65-F5344CB8AC3E}">
        <p14:creationId xmlns:p14="http://schemas.microsoft.com/office/powerpoint/2010/main" val="2163240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627974" y="3126314"/>
            <a:ext cx="1339678" cy="13538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12" name="Oval 11"/>
          <p:cNvSpPr/>
          <p:nvPr/>
        </p:nvSpPr>
        <p:spPr>
          <a:xfrm>
            <a:off x="808229" y="4884864"/>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24393" y="4284723"/>
            <a:ext cx="599065" cy="642011"/>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14" name="Oval 13"/>
          <p:cNvSpPr/>
          <p:nvPr/>
        </p:nvSpPr>
        <p:spPr>
          <a:xfrm>
            <a:off x="2902689" y="3321708"/>
            <a:ext cx="372750" cy="390788"/>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15" name="Oval 14"/>
          <p:cNvSpPr/>
          <p:nvPr/>
        </p:nvSpPr>
        <p:spPr>
          <a:xfrm>
            <a:off x="2438034" y="5540831"/>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a:srcRect l="31744" t="19003" r="33308" b="21571"/>
          <a:stretch/>
        </p:blipFill>
        <p:spPr>
          <a:xfrm>
            <a:off x="885995" y="3447317"/>
            <a:ext cx="802557" cy="767621"/>
          </a:xfrm>
          <a:prstGeom prst="rect">
            <a:avLst/>
          </a:prstGeom>
        </p:spPr>
      </p:pic>
      <p:pic>
        <p:nvPicPr>
          <p:cNvPr id="18" name="Picture 17"/>
          <p:cNvPicPr>
            <a:picLocks noChangeAspect="1"/>
          </p:cNvPicPr>
          <p:nvPr/>
        </p:nvPicPr>
        <p:blipFill rotWithShape="1">
          <a:blip r:embed="rId3"/>
          <a:srcRect l="31744" t="19003" r="33308" b="21571"/>
          <a:stretch/>
        </p:blipFill>
        <p:spPr>
          <a:xfrm>
            <a:off x="2627989" y="5764139"/>
            <a:ext cx="437759" cy="418703"/>
          </a:xfrm>
          <a:prstGeom prst="rect">
            <a:avLst/>
          </a:prstGeom>
        </p:spPr>
      </p:pic>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88406" y="320456"/>
            <a:ext cx="6806860" cy="707886"/>
          </a:xfrm>
          <a:prstGeom prst="rect">
            <a:avLst/>
          </a:prstGeom>
        </p:spPr>
        <p:txBody>
          <a:bodyPr wrap="none">
            <a:spAutoFit/>
          </a:bodyPr>
          <a:lstStyle/>
          <a:p>
            <a:r>
              <a:rPr lang="en-US" sz="4000" u="sng" dirty="0">
                <a:latin typeface="Helvetica Neue"/>
                <a:cs typeface="Helvetica Neue"/>
              </a:rPr>
              <a:t>Halo Occupation Distribution</a:t>
            </a:r>
          </a:p>
        </p:txBody>
      </p:sp>
      <p:sp>
        <p:nvSpPr>
          <p:cNvPr id="20" name="Rectangle 19"/>
          <p:cNvSpPr/>
          <p:nvPr/>
        </p:nvSpPr>
        <p:spPr>
          <a:xfrm>
            <a:off x="511627" y="1143000"/>
            <a:ext cx="8197300" cy="646331"/>
          </a:xfrm>
          <a:prstGeom prst="rect">
            <a:avLst/>
          </a:prstGeom>
        </p:spPr>
        <p:txBody>
          <a:bodyPr wrap="square">
            <a:spAutoFit/>
          </a:bodyPr>
          <a:lstStyle/>
          <a:p>
            <a:r>
              <a:rPr lang="en-US" dirty="0">
                <a:latin typeface="Helvetica Neue"/>
                <a:cs typeface="Helvetica Neue"/>
              </a:rPr>
              <a:t>HOD: an empirical model </a:t>
            </a:r>
            <a:r>
              <a:rPr lang="en-US" dirty="0" smtClean="0">
                <a:latin typeface="Helvetica Neue"/>
                <a:cs typeface="Helvetica Neue"/>
              </a:rPr>
              <a:t>associates </a:t>
            </a:r>
            <a:r>
              <a:rPr lang="en-US" dirty="0">
                <a:latin typeface="Helvetica Neue"/>
                <a:cs typeface="Helvetica Neue"/>
              </a:rPr>
              <a:t>galaxies in </a:t>
            </a:r>
            <a:r>
              <a:rPr lang="en-US" dirty="0" smtClean="0">
                <a:latin typeface="Helvetica Neue"/>
                <a:cs typeface="Helvetica Neue"/>
              </a:rPr>
              <a:t>data </a:t>
            </a:r>
            <a:r>
              <a:rPr lang="en-US" dirty="0">
                <a:latin typeface="Helvetica Neue"/>
                <a:cs typeface="Helvetica Neue"/>
              </a:rPr>
              <a:t>with dark matter halos</a:t>
            </a:r>
          </a:p>
          <a:p>
            <a:r>
              <a:rPr lang="en-US" i="1" dirty="0">
                <a:latin typeface="Helvetica Neue"/>
                <a:cs typeface="Helvetica Neue"/>
              </a:rPr>
              <a:t>				</a:t>
            </a:r>
            <a:r>
              <a:rPr lang="en-US" i="1" dirty="0" smtClean="0">
                <a:latin typeface="Helvetica Neue"/>
                <a:cs typeface="Helvetica Neue"/>
              </a:rPr>
              <a:t>probability </a:t>
            </a:r>
            <a:r>
              <a:rPr lang="en-US" i="1" dirty="0">
                <a:latin typeface="Helvetica Neue"/>
                <a:cs typeface="Helvetica Neue"/>
              </a:rPr>
              <a:t>that a halo of mass M harbors N galaxies</a:t>
            </a:r>
          </a:p>
        </p:txBody>
      </p:sp>
      <p:sp>
        <p:nvSpPr>
          <p:cNvPr id="22" name="Rectangle 21"/>
          <p:cNvSpPr/>
          <p:nvPr/>
        </p:nvSpPr>
        <p:spPr>
          <a:xfrm>
            <a:off x="3540336" y="2063117"/>
            <a:ext cx="3203215" cy="369332"/>
          </a:xfrm>
          <a:prstGeom prst="rect">
            <a:avLst/>
          </a:prstGeom>
        </p:spPr>
        <p:txBody>
          <a:bodyPr wrap="none">
            <a:spAutoFit/>
          </a:bodyPr>
          <a:lstStyle/>
          <a:p>
            <a:r>
              <a:rPr lang="en-US" dirty="0" err="1">
                <a:latin typeface="Helvetica Neue"/>
                <a:cs typeface="Helvetica Neue"/>
              </a:rPr>
              <a:t>Manodeep</a:t>
            </a:r>
            <a:r>
              <a:rPr lang="en-US" dirty="0">
                <a:latin typeface="Helvetica Neue"/>
                <a:cs typeface="Helvetica Neue"/>
              </a:rPr>
              <a:t> </a:t>
            </a:r>
            <a:r>
              <a:rPr lang="en-US" dirty="0" err="1" smtClean="0">
                <a:latin typeface="Helvetica Neue"/>
                <a:cs typeface="Helvetica Neue"/>
              </a:rPr>
              <a:t>Sinha’s</a:t>
            </a:r>
            <a:r>
              <a:rPr lang="en-US" dirty="0" smtClean="0">
                <a:latin typeface="Helvetica Neue"/>
                <a:cs typeface="Helvetica Neue"/>
              </a:rPr>
              <a:t> </a:t>
            </a:r>
            <a:r>
              <a:rPr lang="en-US" dirty="0" err="1" smtClean="0">
                <a:latin typeface="Helvetica Neue"/>
                <a:cs typeface="Helvetica Neue"/>
              </a:rPr>
              <a:t>CorrFunct</a:t>
            </a:r>
            <a:endParaRPr lang="en-US" dirty="0">
              <a:latin typeface="Helvetica Neue"/>
              <a:cs typeface="Helvetica Neue"/>
            </a:endParaRPr>
          </a:p>
        </p:txBody>
      </p:sp>
      <p:sp>
        <p:nvSpPr>
          <p:cNvPr id="24" name="Rectangle 23"/>
          <p:cNvSpPr/>
          <p:nvPr/>
        </p:nvSpPr>
        <p:spPr>
          <a:xfrm>
            <a:off x="5754244" y="3060452"/>
            <a:ext cx="2898288" cy="276999"/>
          </a:xfrm>
          <a:prstGeom prst="rect">
            <a:avLst/>
          </a:prstGeom>
        </p:spPr>
        <p:txBody>
          <a:bodyPr wrap="none">
            <a:spAutoFit/>
          </a:bodyPr>
          <a:lstStyle/>
          <a:p>
            <a:r>
              <a:rPr lang="en-US" sz="1200" dirty="0">
                <a:latin typeface="Helvetica Neue"/>
                <a:cs typeface="Helvetica Neue"/>
                <a:hlinkClick r:id="rId4"/>
              </a:rPr>
              <a:t>https://github.com/manodeep/</a:t>
            </a:r>
            <a:r>
              <a:rPr lang="en-US" sz="1200" dirty="0" smtClean="0">
                <a:latin typeface="Helvetica Neue"/>
                <a:cs typeface="Helvetica Neue"/>
                <a:hlinkClick r:id="rId4"/>
              </a:rPr>
              <a:t>Corrfunc</a:t>
            </a:r>
            <a:endParaRPr lang="en-US" sz="1200" dirty="0" smtClean="0">
              <a:latin typeface="Helvetica Neue"/>
              <a:cs typeface="Helvetica Neue"/>
            </a:endParaRPr>
          </a:p>
        </p:txBody>
      </p:sp>
      <p:sp>
        <p:nvSpPr>
          <p:cNvPr id="6" name="TextBox 5"/>
          <p:cNvSpPr txBox="1"/>
          <p:nvPr/>
        </p:nvSpPr>
        <p:spPr>
          <a:xfrm>
            <a:off x="3722747" y="2411802"/>
            <a:ext cx="5211683" cy="646331"/>
          </a:xfrm>
          <a:prstGeom prst="rect">
            <a:avLst/>
          </a:prstGeom>
          <a:noFill/>
        </p:spPr>
        <p:txBody>
          <a:bodyPr wrap="none" rtlCol="0">
            <a:spAutoFit/>
          </a:bodyPr>
          <a:lstStyle/>
          <a:p>
            <a:r>
              <a:rPr lang="en-US" dirty="0" smtClean="0">
                <a:latin typeface="Helvetica Neue"/>
                <a:cs typeface="Helvetica Neue"/>
              </a:rPr>
              <a:t>Pair counting: form cross correlation function</a:t>
            </a:r>
          </a:p>
          <a:p>
            <a:r>
              <a:rPr lang="en-US" dirty="0">
                <a:latin typeface="Helvetica Neue"/>
                <a:cs typeface="Helvetica Neue"/>
              </a:rPr>
              <a:t>	</a:t>
            </a:r>
            <a:r>
              <a:rPr lang="en-US" dirty="0" smtClean="0">
                <a:latin typeface="Helvetica Neue"/>
                <a:cs typeface="Helvetica Neue"/>
              </a:rPr>
              <a:t>probability a pair of galaxies are a distance r </a:t>
            </a:r>
            <a:endParaRPr lang="en-US" dirty="0">
              <a:latin typeface="Helvetica Neue"/>
              <a:cs typeface="Helvetica Neue"/>
            </a:endParaRPr>
          </a:p>
        </p:txBody>
      </p:sp>
      <p:sp>
        <p:nvSpPr>
          <p:cNvPr id="2" name="TextBox 1"/>
          <p:cNvSpPr txBox="1"/>
          <p:nvPr/>
        </p:nvSpPr>
        <p:spPr>
          <a:xfrm>
            <a:off x="7023196" y="6218432"/>
            <a:ext cx="1881252" cy="369332"/>
          </a:xfrm>
          <a:prstGeom prst="rect">
            <a:avLst/>
          </a:prstGeom>
          <a:noFill/>
        </p:spPr>
        <p:txBody>
          <a:bodyPr wrap="none" rtlCol="0">
            <a:spAutoFit/>
          </a:bodyPr>
          <a:lstStyle/>
          <a:p>
            <a:r>
              <a:rPr lang="en-US" dirty="0">
                <a:latin typeface="Helvetica Neue"/>
                <a:cs typeface="Helvetica Neue"/>
              </a:rPr>
              <a:t>v</a:t>
            </a:r>
            <a:r>
              <a:rPr lang="en-US" dirty="0" smtClean="0">
                <a:latin typeface="Helvetica Neue"/>
                <a:cs typeface="Helvetica Neue"/>
              </a:rPr>
              <a:t>ia Merry Powell </a:t>
            </a:r>
            <a:endParaRPr lang="en-US" dirty="0">
              <a:latin typeface="Helvetica Neue"/>
              <a:cs typeface="Helvetica Neue"/>
            </a:endParaRPr>
          </a:p>
        </p:txBody>
      </p:sp>
      <p:pic>
        <p:nvPicPr>
          <p:cNvPr id="19" name="Picture 18"/>
          <p:cNvPicPr>
            <a:picLocks noChangeAspect="1"/>
          </p:cNvPicPr>
          <p:nvPr/>
        </p:nvPicPr>
        <p:blipFill>
          <a:blip r:embed="rId5"/>
          <a:stretch>
            <a:fillRect/>
          </a:stretch>
        </p:blipFill>
        <p:spPr>
          <a:xfrm>
            <a:off x="4215188" y="3447317"/>
            <a:ext cx="1853512" cy="2263978"/>
          </a:xfrm>
          <a:prstGeom prst="rect">
            <a:avLst/>
          </a:prstGeom>
        </p:spPr>
      </p:pic>
    </p:spTree>
    <p:extLst>
      <p:ext uri="{BB962C8B-B14F-4D97-AF65-F5344CB8AC3E}">
        <p14:creationId xmlns:p14="http://schemas.microsoft.com/office/powerpoint/2010/main" val="248509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627974" y="3126314"/>
            <a:ext cx="1339678" cy="13538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08229" y="4884864"/>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24393" y="4284723"/>
            <a:ext cx="599065" cy="642011"/>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02689" y="3321708"/>
            <a:ext cx="372750" cy="390788"/>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8034" y="5540831"/>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a:srcRect l="31744" t="19003" r="33308" b="21571"/>
          <a:stretch/>
        </p:blipFill>
        <p:spPr>
          <a:xfrm>
            <a:off x="885995" y="3447317"/>
            <a:ext cx="802557" cy="767621"/>
          </a:xfrm>
          <a:prstGeom prst="rect">
            <a:avLst/>
          </a:prstGeom>
        </p:spPr>
      </p:pic>
      <p:pic>
        <p:nvPicPr>
          <p:cNvPr id="18" name="Picture 17"/>
          <p:cNvPicPr>
            <a:picLocks noChangeAspect="1"/>
          </p:cNvPicPr>
          <p:nvPr/>
        </p:nvPicPr>
        <p:blipFill rotWithShape="1">
          <a:blip r:embed="rId3"/>
          <a:srcRect l="31744" t="19003" r="33308" b="21571"/>
          <a:stretch/>
        </p:blipFill>
        <p:spPr>
          <a:xfrm>
            <a:off x="2627989" y="5764139"/>
            <a:ext cx="437759" cy="418703"/>
          </a:xfrm>
          <a:prstGeom prst="rect">
            <a:avLst/>
          </a:prstGeom>
        </p:spPr>
      </p:pic>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t="5324" r="8333"/>
          <a:stretch/>
        </p:blipFill>
        <p:spPr>
          <a:xfrm>
            <a:off x="3688805" y="2082800"/>
            <a:ext cx="5163094" cy="3562789"/>
          </a:xfrm>
          <a:prstGeom prst="rect">
            <a:avLst/>
          </a:prstGeom>
        </p:spPr>
      </p:pic>
      <p:grpSp>
        <p:nvGrpSpPr>
          <p:cNvPr id="23" name="Group 22"/>
          <p:cNvGrpSpPr/>
          <p:nvPr/>
        </p:nvGrpSpPr>
        <p:grpSpPr>
          <a:xfrm>
            <a:off x="3734983" y="3522151"/>
            <a:ext cx="3571919" cy="2140256"/>
            <a:chOff x="1505219" y="3234224"/>
            <a:chExt cx="3807348" cy="2176799"/>
          </a:xfrm>
        </p:grpSpPr>
        <p:sp>
          <p:nvSpPr>
            <p:cNvPr id="25" name="Rectangle 24"/>
            <p:cNvSpPr/>
            <p:nvPr/>
          </p:nvSpPr>
          <p:spPr>
            <a:xfrm rot="16200000">
              <a:off x="1447511" y="3291932"/>
              <a:ext cx="453970" cy="338554"/>
            </a:xfrm>
            <a:prstGeom prst="rect">
              <a:avLst/>
            </a:prstGeom>
            <a:solidFill>
              <a:srgbClr val="FFFFFF"/>
            </a:solidFill>
          </p:spPr>
          <p:txBody>
            <a:bodyPr wrap="none">
              <a:spAutoFit/>
            </a:bodyPr>
            <a:lstStyle/>
            <a:p>
              <a:r>
                <a:rPr lang="en-US" sz="1600" dirty="0" smtClean="0">
                  <a:latin typeface="Helvetica Neue Thin"/>
                  <a:cs typeface="Helvetica Neue Thin"/>
                </a:rPr>
                <a:t>W</a:t>
              </a:r>
              <a:r>
                <a:rPr lang="en-US" sz="1600" baseline="-25000" dirty="0" smtClean="0">
                  <a:latin typeface="Helvetica Neue Thin"/>
                  <a:cs typeface="Helvetica Neue Thin"/>
                </a:rPr>
                <a:t>p </a:t>
              </a:r>
              <a:endParaRPr lang="en-US" sz="1600" dirty="0">
                <a:latin typeface="Helvetica Neue Thin"/>
                <a:cs typeface="Helvetica Neue Thin"/>
              </a:endParaRPr>
            </a:p>
          </p:txBody>
        </p:sp>
        <p:sp>
          <p:nvSpPr>
            <p:cNvPr id="26" name="TextBox 25"/>
            <p:cNvSpPr txBox="1"/>
            <p:nvPr/>
          </p:nvSpPr>
          <p:spPr>
            <a:xfrm>
              <a:off x="4062967" y="5072469"/>
              <a:ext cx="1249600"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r</a:t>
              </a:r>
              <a:r>
                <a:rPr lang="en-US" sz="1600" baseline="-25000" dirty="0" smtClean="0">
                  <a:latin typeface="Helvetica Neue Thin"/>
                  <a:cs typeface="Helvetica Neue Thin"/>
                </a:rPr>
                <a:t>p</a:t>
              </a:r>
              <a:r>
                <a:rPr lang="en-US" sz="1600" dirty="0" smtClean="0">
                  <a:latin typeface="Helvetica Neue Thin"/>
                  <a:cs typeface="Helvetica Neue Thin"/>
                </a:rPr>
                <a:t> (Mpc h</a:t>
              </a:r>
              <a:r>
                <a:rPr lang="en-US" sz="1600" baseline="30000" dirty="0" smtClean="0">
                  <a:latin typeface="Helvetica Neue Thin"/>
                  <a:cs typeface="Helvetica Neue Thin"/>
                </a:rPr>
                <a:t>-1</a:t>
              </a:r>
              <a:r>
                <a:rPr lang="en-US" sz="1600" dirty="0" smtClean="0">
                  <a:latin typeface="Helvetica Neue Thin"/>
                  <a:cs typeface="Helvetica Neue Thin"/>
                </a:rPr>
                <a:t>)</a:t>
              </a:r>
              <a:endParaRPr lang="en-US" sz="1600" dirty="0">
                <a:latin typeface="Helvetica Neue Thin"/>
                <a:cs typeface="Helvetica Neue Thin"/>
              </a:endParaRPr>
            </a:p>
          </p:txBody>
        </p:sp>
      </p:grpSp>
      <p:sp>
        <p:nvSpPr>
          <p:cNvPr id="19" name="TextBox 18"/>
          <p:cNvSpPr txBox="1"/>
          <p:nvPr/>
        </p:nvSpPr>
        <p:spPr>
          <a:xfrm>
            <a:off x="5802325" y="5337554"/>
            <a:ext cx="1643077" cy="366825"/>
          </a:xfrm>
          <a:prstGeom prst="rect">
            <a:avLst/>
          </a:prstGeom>
          <a:solidFill>
            <a:schemeClr val="bg1"/>
          </a:solidFill>
        </p:spPr>
        <p:txBody>
          <a:bodyPr wrap="none" rtlCol="0">
            <a:spAutoFit/>
          </a:bodyPr>
          <a:lstStyle/>
          <a:p>
            <a:r>
              <a:rPr lang="en-US" dirty="0" smtClean="0">
                <a:latin typeface="Helvetica Neue Thin"/>
                <a:cs typeface="Helvetica Neue Thin"/>
              </a:rPr>
              <a:t>Scale (Mpc h</a:t>
            </a:r>
            <a:r>
              <a:rPr lang="en-US" baseline="30000" dirty="0" smtClean="0">
                <a:latin typeface="Helvetica Neue Thin"/>
                <a:cs typeface="Helvetica Neue Thin"/>
              </a:rPr>
              <a:t>-1</a:t>
            </a:r>
            <a:r>
              <a:rPr lang="en-US" dirty="0" smtClean="0">
                <a:latin typeface="Helvetica Neue Thin"/>
                <a:cs typeface="Helvetica Neue Thin"/>
              </a:rPr>
              <a:t>)</a:t>
            </a:r>
            <a:endParaRPr lang="en-US" dirty="0">
              <a:latin typeface="Helvetica Neue Thin"/>
              <a:cs typeface="Helvetica Neue Thin"/>
            </a:endParaRPr>
          </a:p>
        </p:txBody>
      </p:sp>
      <p:sp>
        <p:nvSpPr>
          <p:cNvPr id="2" name="Rectangle 1"/>
          <p:cNvSpPr/>
          <p:nvPr/>
        </p:nvSpPr>
        <p:spPr>
          <a:xfrm>
            <a:off x="3848572" y="465667"/>
            <a:ext cx="4572000" cy="892552"/>
          </a:xfrm>
          <a:prstGeom prst="rect">
            <a:avLst/>
          </a:prstGeom>
        </p:spPr>
        <p:txBody>
          <a:bodyPr>
            <a:spAutoFit/>
          </a:bodyPr>
          <a:lstStyle/>
          <a:p>
            <a:r>
              <a:rPr lang="en-US" sz="2600" dirty="0"/>
              <a:t>integrate correlation function </a:t>
            </a:r>
            <a:r>
              <a:rPr lang="en-US" sz="2600" dirty="0">
                <a:latin typeface="Symbol" charset="2"/>
                <a:cs typeface="Symbol" charset="2"/>
              </a:rPr>
              <a:t>x</a:t>
            </a:r>
            <a:r>
              <a:rPr lang="en-US" sz="2600" dirty="0"/>
              <a:t> over line of site component </a:t>
            </a:r>
            <a:r>
              <a:rPr lang="en-US" sz="2600" dirty="0">
                <a:latin typeface="Symbol" charset="2"/>
                <a:cs typeface="Symbol" charset="2"/>
              </a:rPr>
              <a:t>p</a:t>
            </a:r>
            <a:r>
              <a:rPr lang="en-US" sz="2600" dirty="0"/>
              <a:t> </a:t>
            </a:r>
            <a:endParaRPr lang="en-US" sz="2600" dirty="0"/>
          </a:p>
        </p:txBody>
      </p:sp>
      <p:pic>
        <p:nvPicPr>
          <p:cNvPr id="20" name="Picture 19"/>
          <p:cNvPicPr>
            <a:picLocks noChangeAspect="1"/>
          </p:cNvPicPr>
          <p:nvPr/>
        </p:nvPicPr>
        <p:blipFill>
          <a:blip r:embed="rId5"/>
          <a:stretch>
            <a:fillRect/>
          </a:stretch>
        </p:blipFill>
        <p:spPr>
          <a:xfrm>
            <a:off x="574389" y="457200"/>
            <a:ext cx="3060700" cy="736600"/>
          </a:xfrm>
          <a:prstGeom prst="rect">
            <a:avLst/>
          </a:prstGeom>
        </p:spPr>
      </p:pic>
    </p:spTree>
    <p:extLst>
      <p:ext uri="{BB962C8B-B14F-4D97-AF65-F5344CB8AC3E}">
        <p14:creationId xmlns:p14="http://schemas.microsoft.com/office/powerpoint/2010/main" val="1793027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627974" y="3126314"/>
            <a:ext cx="1339678" cy="13538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08229" y="4884864"/>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24393" y="4284723"/>
            <a:ext cx="599065" cy="642011"/>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02689" y="3321708"/>
            <a:ext cx="372750" cy="390788"/>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8034" y="5540831"/>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a:srcRect l="31744" t="19003" r="33308" b="21571"/>
          <a:stretch/>
        </p:blipFill>
        <p:spPr>
          <a:xfrm>
            <a:off x="885995" y="3447317"/>
            <a:ext cx="802557" cy="767621"/>
          </a:xfrm>
          <a:prstGeom prst="rect">
            <a:avLst/>
          </a:prstGeom>
        </p:spPr>
      </p:pic>
      <p:pic>
        <p:nvPicPr>
          <p:cNvPr id="18" name="Picture 17"/>
          <p:cNvPicPr>
            <a:picLocks noChangeAspect="1"/>
          </p:cNvPicPr>
          <p:nvPr/>
        </p:nvPicPr>
        <p:blipFill rotWithShape="1">
          <a:blip r:embed="rId3"/>
          <a:srcRect l="31744" t="19003" r="33308" b="21571"/>
          <a:stretch/>
        </p:blipFill>
        <p:spPr>
          <a:xfrm>
            <a:off x="2627989" y="5764139"/>
            <a:ext cx="437759" cy="418703"/>
          </a:xfrm>
          <a:prstGeom prst="rect">
            <a:avLst/>
          </a:prstGeom>
        </p:spPr>
      </p:pic>
      <p:cxnSp>
        <p:nvCxnSpPr>
          <p:cNvPr id="22" name="Straight Arrow Connector 21"/>
          <p:cNvCxnSpPr/>
          <p:nvPr/>
        </p:nvCxnSpPr>
        <p:spPr>
          <a:xfrm flipH="1" flipV="1">
            <a:off x="1297813" y="3838107"/>
            <a:ext cx="1525645" cy="209351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1" name="Title 3"/>
          <p:cNvSpPr>
            <a:spLocks noGrp="1"/>
          </p:cNvSpPr>
          <p:nvPr>
            <p:ph type="title"/>
          </p:nvPr>
        </p:nvSpPr>
        <p:spPr>
          <a:xfrm>
            <a:off x="457200" y="274638"/>
            <a:ext cx="8229600" cy="1143000"/>
          </a:xfrm>
        </p:spPr>
        <p:txBody>
          <a:bodyPr/>
          <a:lstStyle/>
          <a:p>
            <a:r>
              <a:rPr lang="en-US" dirty="0" smtClean="0">
                <a:latin typeface="Helvetica Neue Thin"/>
                <a:cs typeface="Helvetica Neue Thin"/>
              </a:rPr>
              <a:t>w</a:t>
            </a:r>
            <a:r>
              <a:rPr lang="en-US" baseline="-25000" dirty="0" smtClean="0">
                <a:latin typeface="Helvetica Neue Thin"/>
                <a:cs typeface="Helvetica Neue Thin"/>
              </a:rPr>
              <a:t>p</a:t>
            </a:r>
            <a:r>
              <a:rPr lang="en-US" dirty="0" smtClean="0">
                <a:latin typeface="Helvetica Neue Thin"/>
                <a:cs typeface="Helvetica Neue Thin"/>
              </a:rPr>
              <a:t>(r</a:t>
            </a:r>
            <a:r>
              <a:rPr lang="en-US" baseline="-25000" dirty="0" smtClean="0">
                <a:latin typeface="Helvetica Neue Thin"/>
                <a:cs typeface="Helvetica Neue Thin"/>
              </a:rPr>
              <a:t>p</a:t>
            </a:r>
            <a:r>
              <a:rPr lang="en-US" dirty="0" smtClean="0">
                <a:latin typeface="Helvetica Neue Thin"/>
                <a:cs typeface="Helvetica Neue Thin"/>
              </a:rPr>
              <a:t>) = w</a:t>
            </a:r>
            <a:r>
              <a:rPr lang="en-US" baseline="-25000" dirty="0" smtClean="0">
                <a:latin typeface="Helvetica Neue Thin"/>
                <a:cs typeface="Helvetica Neue Thin"/>
              </a:rPr>
              <a:t>1-halo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r>
              <a:rPr lang="en-US" dirty="0" smtClean="0">
                <a:latin typeface="Helvetica Neue Thin"/>
                <a:cs typeface="Helvetica Neue Thin"/>
              </a:rPr>
              <a:t>w</a:t>
            </a:r>
            <a:r>
              <a:rPr lang="en-US" baseline="-25000" dirty="0" smtClean="0">
                <a:latin typeface="Helvetica Neue Thin"/>
                <a:cs typeface="Helvetica Neue Thin"/>
              </a:rPr>
              <a:t>2-halo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p>
        </p:txBody>
      </p:sp>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t="5324" r="8333"/>
          <a:stretch/>
        </p:blipFill>
        <p:spPr>
          <a:xfrm>
            <a:off x="3688805" y="2082800"/>
            <a:ext cx="5163094" cy="3562789"/>
          </a:xfrm>
          <a:prstGeom prst="rect">
            <a:avLst/>
          </a:prstGeom>
        </p:spPr>
      </p:pic>
      <p:grpSp>
        <p:nvGrpSpPr>
          <p:cNvPr id="23" name="Group 22"/>
          <p:cNvGrpSpPr/>
          <p:nvPr/>
        </p:nvGrpSpPr>
        <p:grpSpPr>
          <a:xfrm>
            <a:off x="3734983" y="3522151"/>
            <a:ext cx="3571919" cy="2140256"/>
            <a:chOff x="1505219" y="3234224"/>
            <a:chExt cx="3807348" cy="2176799"/>
          </a:xfrm>
        </p:grpSpPr>
        <p:sp>
          <p:nvSpPr>
            <p:cNvPr id="25" name="Rectangle 24"/>
            <p:cNvSpPr/>
            <p:nvPr/>
          </p:nvSpPr>
          <p:spPr>
            <a:xfrm rot="16200000">
              <a:off x="1447511" y="3291932"/>
              <a:ext cx="453970" cy="338554"/>
            </a:xfrm>
            <a:prstGeom prst="rect">
              <a:avLst/>
            </a:prstGeom>
            <a:solidFill>
              <a:srgbClr val="FFFFFF"/>
            </a:solidFill>
          </p:spPr>
          <p:txBody>
            <a:bodyPr wrap="none">
              <a:spAutoFit/>
            </a:bodyPr>
            <a:lstStyle/>
            <a:p>
              <a:r>
                <a:rPr lang="en-US" sz="1600" dirty="0" smtClean="0">
                  <a:latin typeface="Helvetica Neue Thin"/>
                  <a:cs typeface="Helvetica Neue Thin"/>
                </a:rPr>
                <a:t>W</a:t>
              </a:r>
              <a:r>
                <a:rPr lang="en-US" sz="1600" baseline="-25000" dirty="0" smtClean="0">
                  <a:latin typeface="Helvetica Neue Thin"/>
                  <a:cs typeface="Helvetica Neue Thin"/>
                </a:rPr>
                <a:t>p </a:t>
              </a:r>
              <a:endParaRPr lang="en-US" sz="1600" dirty="0">
                <a:latin typeface="Helvetica Neue Thin"/>
                <a:cs typeface="Helvetica Neue Thin"/>
              </a:endParaRPr>
            </a:p>
          </p:txBody>
        </p:sp>
        <p:sp>
          <p:nvSpPr>
            <p:cNvPr id="26" name="TextBox 25"/>
            <p:cNvSpPr txBox="1"/>
            <p:nvPr/>
          </p:nvSpPr>
          <p:spPr>
            <a:xfrm>
              <a:off x="4062967" y="5072469"/>
              <a:ext cx="1249600"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r</a:t>
              </a:r>
              <a:r>
                <a:rPr lang="en-US" sz="1600" baseline="-25000" dirty="0" smtClean="0">
                  <a:latin typeface="Helvetica Neue Thin"/>
                  <a:cs typeface="Helvetica Neue Thin"/>
                </a:rPr>
                <a:t>p</a:t>
              </a:r>
              <a:r>
                <a:rPr lang="en-US" sz="1600" dirty="0" smtClean="0">
                  <a:latin typeface="Helvetica Neue Thin"/>
                  <a:cs typeface="Helvetica Neue Thin"/>
                </a:rPr>
                <a:t> (Mpc h</a:t>
              </a:r>
              <a:r>
                <a:rPr lang="en-US" sz="1600" baseline="30000" dirty="0" smtClean="0">
                  <a:latin typeface="Helvetica Neue Thin"/>
                  <a:cs typeface="Helvetica Neue Thin"/>
                </a:rPr>
                <a:t>-1</a:t>
              </a:r>
              <a:r>
                <a:rPr lang="en-US" sz="1600" dirty="0" smtClean="0">
                  <a:latin typeface="Helvetica Neue Thin"/>
                  <a:cs typeface="Helvetica Neue Thin"/>
                </a:rPr>
                <a:t>)</a:t>
              </a:r>
              <a:endParaRPr lang="en-US" sz="1600" dirty="0">
                <a:latin typeface="Helvetica Neue Thin"/>
                <a:cs typeface="Helvetica Neue Thin"/>
              </a:endParaRPr>
            </a:p>
          </p:txBody>
        </p:sp>
      </p:grpSp>
      <p:sp>
        <p:nvSpPr>
          <p:cNvPr id="2" name="Rectangle 1"/>
          <p:cNvSpPr/>
          <p:nvPr/>
        </p:nvSpPr>
        <p:spPr>
          <a:xfrm>
            <a:off x="6309445" y="2272007"/>
            <a:ext cx="2454350" cy="2888555"/>
          </a:xfrm>
          <a:prstGeom prst="rect">
            <a:avLst/>
          </a:prstGeom>
          <a:gradFill flip="none" rotWithShape="1">
            <a:gsLst>
              <a:gs pos="0">
                <a:schemeClr val="accent1">
                  <a:tint val="100000"/>
                  <a:shade val="100000"/>
                  <a:satMod val="130000"/>
                  <a:alpha val="43000"/>
                </a:schemeClr>
              </a:gs>
              <a:gs pos="100000">
                <a:schemeClr val="accent1">
                  <a:tint val="50000"/>
                  <a:shade val="100000"/>
                  <a:satMod val="350000"/>
                  <a:alpha val="43000"/>
                </a:schemeClr>
              </a:gs>
            </a:gsLst>
            <a:lin ang="16200000" scaled="0"/>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802325" y="5337554"/>
            <a:ext cx="1643077" cy="366825"/>
          </a:xfrm>
          <a:prstGeom prst="rect">
            <a:avLst/>
          </a:prstGeom>
          <a:solidFill>
            <a:schemeClr val="bg1"/>
          </a:solidFill>
        </p:spPr>
        <p:txBody>
          <a:bodyPr wrap="none" rtlCol="0">
            <a:spAutoFit/>
          </a:bodyPr>
          <a:lstStyle/>
          <a:p>
            <a:r>
              <a:rPr lang="en-US" dirty="0" smtClean="0">
                <a:latin typeface="Helvetica Neue Thin"/>
                <a:cs typeface="Helvetica Neue Thin"/>
              </a:rPr>
              <a:t>Scale (Mpc h</a:t>
            </a:r>
            <a:r>
              <a:rPr lang="en-US" baseline="30000" dirty="0" smtClean="0">
                <a:latin typeface="Helvetica Neue Thin"/>
                <a:cs typeface="Helvetica Neue Thin"/>
              </a:rPr>
              <a:t>-1</a:t>
            </a:r>
            <a:r>
              <a:rPr lang="en-US" dirty="0" smtClean="0">
                <a:latin typeface="Helvetica Neue Thin"/>
                <a:cs typeface="Helvetica Neue Thin"/>
              </a:rPr>
              <a:t>)</a:t>
            </a:r>
            <a:endParaRPr lang="en-US" dirty="0">
              <a:latin typeface="Helvetica Neue Thin"/>
              <a:cs typeface="Helvetica Neue Thin"/>
            </a:endParaRPr>
          </a:p>
        </p:txBody>
      </p:sp>
      <p:sp>
        <p:nvSpPr>
          <p:cNvPr id="24" name="TextBox 23"/>
          <p:cNvSpPr txBox="1"/>
          <p:nvPr/>
        </p:nvSpPr>
        <p:spPr>
          <a:xfrm>
            <a:off x="2823458" y="1417638"/>
            <a:ext cx="6409551" cy="369332"/>
          </a:xfrm>
          <a:prstGeom prst="rect">
            <a:avLst/>
          </a:prstGeom>
          <a:noFill/>
        </p:spPr>
        <p:txBody>
          <a:bodyPr wrap="square" rtlCol="0">
            <a:spAutoFit/>
          </a:bodyPr>
          <a:lstStyle/>
          <a:p>
            <a:r>
              <a:rPr lang="en-US" dirty="0" smtClean="0"/>
              <a:t>Two halo term: at large scale all pairs come from different halos</a:t>
            </a:r>
            <a:endParaRPr lang="en-US" dirty="0"/>
          </a:p>
        </p:txBody>
      </p:sp>
      <p:sp>
        <p:nvSpPr>
          <p:cNvPr id="20" name="TextBox 19"/>
          <p:cNvSpPr txBox="1"/>
          <p:nvPr/>
        </p:nvSpPr>
        <p:spPr>
          <a:xfrm>
            <a:off x="7696200" y="3440184"/>
            <a:ext cx="627771" cy="369332"/>
          </a:xfrm>
          <a:prstGeom prst="rect">
            <a:avLst/>
          </a:prstGeom>
          <a:noFill/>
        </p:spPr>
        <p:txBody>
          <a:bodyPr wrap="none" rtlCol="0">
            <a:spAutoFit/>
          </a:bodyPr>
          <a:lstStyle/>
          <a:p>
            <a:r>
              <a:rPr lang="en-US" dirty="0" smtClean="0"/>
              <a:t>w</a:t>
            </a:r>
            <a:r>
              <a:rPr lang="en-US" baseline="-25000" dirty="0" smtClean="0"/>
              <a:t>p,2h</a:t>
            </a:r>
            <a:endParaRPr lang="en-US" dirty="0"/>
          </a:p>
        </p:txBody>
      </p:sp>
    </p:spTree>
    <p:extLst>
      <p:ext uri="{BB962C8B-B14F-4D97-AF65-F5344CB8AC3E}">
        <p14:creationId xmlns:p14="http://schemas.microsoft.com/office/powerpoint/2010/main" val="3996503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3"/>
          <a:srcRect t="5324" r="8333"/>
          <a:stretch/>
        </p:blipFill>
        <p:spPr>
          <a:xfrm>
            <a:off x="3688805" y="2082800"/>
            <a:ext cx="5163094" cy="3562789"/>
          </a:xfrm>
          <a:prstGeom prst="rect">
            <a:avLst/>
          </a:prstGeom>
        </p:spPr>
      </p:pic>
      <p:sp>
        <p:nvSpPr>
          <p:cNvPr id="4" name="Title 3"/>
          <p:cNvSpPr>
            <a:spLocks noGrp="1"/>
          </p:cNvSpPr>
          <p:nvPr>
            <p:ph type="title"/>
          </p:nvPr>
        </p:nvSpPr>
        <p:spPr/>
        <p:txBody>
          <a:bodyPr/>
          <a:lstStyle/>
          <a:p>
            <a:r>
              <a:rPr lang="en-US" dirty="0" smtClean="0">
                <a:latin typeface="Helvetica Neue Thin"/>
                <a:cs typeface="Helvetica Neue Thin"/>
              </a:rPr>
              <a:t>w</a:t>
            </a:r>
            <a:r>
              <a:rPr lang="en-US" baseline="-25000" dirty="0" smtClean="0">
                <a:latin typeface="Helvetica Neue Thin"/>
                <a:cs typeface="Helvetica Neue Thin"/>
              </a:rPr>
              <a:t>p</a:t>
            </a:r>
            <a:r>
              <a:rPr lang="en-US" dirty="0" smtClean="0">
                <a:latin typeface="Helvetica Neue Thin"/>
                <a:cs typeface="Helvetica Neue Thin"/>
              </a:rPr>
              <a:t>(r</a:t>
            </a:r>
            <a:r>
              <a:rPr lang="en-US" baseline="-25000" dirty="0" smtClean="0">
                <a:latin typeface="Helvetica Neue Thin"/>
                <a:cs typeface="Helvetica Neue Thin"/>
              </a:rPr>
              <a:t>p</a:t>
            </a:r>
            <a:r>
              <a:rPr lang="en-US" dirty="0" smtClean="0">
                <a:latin typeface="Helvetica Neue Thin"/>
                <a:cs typeface="Helvetica Neue Thin"/>
              </a:rPr>
              <a:t>) = w</a:t>
            </a:r>
            <a:r>
              <a:rPr lang="en-US" baseline="-25000" dirty="0" smtClean="0">
                <a:latin typeface="Helvetica Neue Thin"/>
                <a:cs typeface="Helvetica Neue Thin"/>
              </a:rPr>
              <a:t>1-halo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r>
              <a:rPr lang="en-US" dirty="0" smtClean="0">
                <a:latin typeface="Helvetica Neue Thin"/>
                <a:cs typeface="Helvetica Neue Thin"/>
              </a:rPr>
              <a:t>w</a:t>
            </a:r>
            <a:r>
              <a:rPr lang="en-US" baseline="-25000" dirty="0" smtClean="0">
                <a:latin typeface="Helvetica Neue Thin"/>
                <a:cs typeface="Helvetica Neue Thin"/>
              </a:rPr>
              <a:t>2-halo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p>
        </p:txBody>
      </p:sp>
      <p:sp>
        <p:nvSpPr>
          <p:cNvPr id="9" name="Oval 8"/>
          <p:cNvSpPr/>
          <p:nvPr/>
        </p:nvSpPr>
        <p:spPr>
          <a:xfrm>
            <a:off x="627974" y="3126314"/>
            <a:ext cx="1339678" cy="13538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08229" y="4884864"/>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24393" y="4284723"/>
            <a:ext cx="599065" cy="642011"/>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02689" y="3321708"/>
            <a:ext cx="372750" cy="390788"/>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8034" y="5540831"/>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4"/>
          <a:srcRect l="31744" t="19003" r="33308" b="21571"/>
          <a:stretch/>
        </p:blipFill>
        <p:spPr>
          <a:xfrm>
            <a:off x="885996" y="3447317"/>
            <a:ext cx="277248" cy="265179"/>
          </a:xfrm>
          <a:prstGeom prst="rect">
            <a:avLst/>
          </a:prstGeom>
        </p:spPr>
      </p:pic>
      <p:pic>
        <p:nvPicPr>
          <p:cNvPr id="18" name="Picture 17"/>
          <p:cNvPicPr>
            <a:picLocks noChangeAspect="1"/>
          </p:cNvPicPr>
          <p:nvPr/>
        </p:nvPicPr>
        <p:blipFill rotWithShape="1">
          <a:blip r:embed="rId4"/>
          <a:srcRect l="31744" t="19003" r="33308" b="21571"/>
          <a:stretch/>
        </p:blipFill>
        <p:spPr>
          <a:xfrm>
            <a:off x="2627989" y="5764139"/>
            <a:ext cx="437759" cy="418703"/>
          </a:xfrm>
          <a:prstGeom prst="rect">
            <a:avLst/>
          </a:prstGeom>
        </p:spPr>
      </p:pic>
      <p:pic>
        <p:nvPicPr>
          <p:cNvPr id="21" name="Picture 20"/>
          <p:cNvPicPr>
            <a:picLocks noChangeAspect="1"/>
          </p:cNvPicPr>
          <p:nvPr/>
        </p:nvPicPr>
        <p:blipFill rotWithShape="1">
          <a:blip r:embed="rId4"/>
          <a:srcRect l="31744" t="19003" r="33308" b="21571"/>
          <a:stretch/>
        </p:blipFill>
        <p:spPr>
          <a:xfrm>
            <a:off x="1163244" y="3930804"/>
            <a:ext cx="277248" cy="265179"/>
          </a:xfrm>
          <a:prstGeom prst="rect">
            <a:avLst/>
          </a:prstGeom>
        </p:spPr>
      </p:pic>
      <p:pic>
        <p:nvPicPr>
          <p:cNvPr id="23" name="Picture 22"/>
          <p:cNvPicPr>
            <a:picLocks noChangeAspect="1"/>
          </p:cNvPicPr>
          <p:nvPr/>
        </p:nvPicPr>
        <p:blipFill rotWithShape="1">
          <a:blip r:embed="rId4"/>
          <a:srcRect l="31744" t="19003" r="33308" b="21571"/>
          <a:stretch/>
        </p:blipFill>
        <p:spPr>
          <a:xfrm>
            <a:off x="1473383" y="3599717"/>
            <a:ext cx="277248" cy="265179"/>
          </a:xfrm>
          <a:prstGeom prst="rect">
            <a:avLst/>
          </a:prstGeom>
        </p:spPr>
      </p:pic>
      <p:cxnSp>
        <p:nvCxnSpPr>
          <p:cNvPr id="24" name="Straight Arrow Connector 23"/>
          <p:cNvCxnSpPr/>
          <p:nvPr/>
        </p:nvCxnSpPr>
        <p:spPr>
          <a:xfrm flipV="1">
            <a:off x="1325723" y="3712497"/>
            <a:ext cx="249339" cy="357874"/>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5" name="Straight Arrow Connector 24"/>
          <p:cNvCxnSpPr/>
          <p:nvPr/>
        </p:nvCxnSpPr>
        <p:spPr>
          <a:xfrm flipH="1" flipV="1">
            <a:off x="1069672" y="3572930"/>
            <a:ext cx="256051" cy="49744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flipV="1">
            <a:off x="1037649" y="3579907"/>
            <a:ext cx="587387" cy="15240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2" name="Rectangle 21"/>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394202" y="2264697"/>
            <a:ext cx="1926166" cy="2908300"/>
          </a:xfrm>
          <a:prstGeom prst="rect">
            <a:avLst/>
          </a:prstGeom>
          <a:gradFill flip="none" rotWithShape="1">
            <a:gsLst>
              <a:gs pos="0">
                <a:schemeClr val="accent1">
                  <a:tint val="100000"/>
                  <a:shade val="100000"/>
                  <a:satMod val="130000"/>
                  <a:alpha val="43000"/>
                </a:schemeClr>
              </a:gs>
              <a:gs pos="100000">
                <a:schemeClr val="accent1">
                  <a:tint val="50000"/>
                  <a:shade val="100000"/>
                  <a:satMod val="350000"/>
                  <a:alpha val="43000"/>
                </a:schemeClr>
              </a:gs>
            </a:gsLst>
            <a:lin ang="16200000" scaled="0"/>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774804" y="5359803"/>
            <a:ext cx="1657905" cy="369332"/>
          </a:xfrm>
          <a:prstGeom prst="rect">
            <a:avLst/>
          </a:prstGeom>
          <a:solidFill>
            <a:schemeClr val="bg1"/>
          </a:solidFill>
        </p:spPr>
        <p:txBody>
          <a:bodyPr wrap="none" rtlCol="0">
            <a:spAutoFit/>
          </a:bodyPr>
          <a:lstStyle/>
          <a:p>
            <a:r>
              <a:rPr lang="en-US" dirty="0" smtClean="0">
                <a:latin typeface="Helvetica Neue Thin"/>
                <a:cs typeface="Helvetica Neue Thin"/>
              </a:rPr>
              <a:t>Scale (Mpc h</a:t>
            </a:r>
            <a:r>
              <a:rPr lang="en-US" baseline="30000" dirty="0" smtClean="0">
                <a:latin typeface="Helvetica Neue Thin"/>
                <a:cs typeface="Helvetica Neue Thin"/>
              </a:rPr>
              <a:t>-1</a:t>
            </a:r>
            <a:r>
              <a:rPr lang="en-US" dirty="0" smtClean="0">
                <a:latin typeface="Helvetica Neue Thin"/>
                <a:cs typeface="Helvetica Neue Thin"/>
              </a:rPr>
              <a:t>)</a:t>
            </a:r>
            <a:endParaRPr lang="en-US" dirty="0">
              <a:latin typeface="Helvetica Neue Thin"/>
              <a:cs typeface="Helvetica Neue Thin"/>
            </a:endParaRPr>
          </a:p>
        </p:txBody>
      </p:sp>
      <p:sp>
        <p:nvSpPr>
          <p:cNvPr id="20" name="TextBox 19"/>
          <p:cNvSpPr txBox="1"/>
          <p:nvPr/>
        </p:nvSpPr>
        <p:spPr>
          <a:xfrm>
            <a:off x="2353275" y="1528802"/>
            <a:ext cx="6280873" cy="369332"/>
          </a:xfrm>
          <a:prstGeom prst="rect">
            <a:avLst/>
          </a:prstGeom>
          <a:noFill/>
        </p:spPr>
        <p:txBody>
          <a:bodyPr wrap="none" rtlCol="0">
            <a:spAutoFit/>
          </a:bodyPr>
          <a:lstStyle/>
          <a:p>
            <a:r>
              <a:rPr lang="en-US" dirty="0" smtClean="0"/>
              <a:t>One halo term: </a:t>
            </a:r>
            <a:r>
              <a:rPr lang="en-US" dirty="0"/>
              <a:t> </a:t>
            </a:r>
            <a:r>
              <a:rPr lang="en-US" dirty="0" smtClean="0"/>
              <a:t>at small scales all pairs come from the same halo</a:t>
            </a:r>
            <a:endParaRPr lang="en-US" dirty="0"/>
          </a:p>
        </p:txBody>
      </p:sp>
      <p:sp>
        <p:nvSpPr>
          <p:cNvPr id="27" name="TextBox 26"/>
          <p:cNvSpPr txBox="1"/>
          <p:nvPr/>
        </p:nvSpPr>
        <p:spPr>
          <a:xfrm>
            <a:off x="4800600" y="3074069"/>
            <a:ext cx="627771" cy="369332"/>
          </a:xfrm>
          <a:prstGeom prst="rect">
            <a:avLst/>
          </a:prstGeom>
          <a:noFill/>
        </p:spPr>
        <p:txBody>
          <a:bodyPr wrap="none" rtlCol="0">
            <a:spAutoFit/>
          </a:bodyPr>
          <a:lstStyle/>
          <a:p>
            <a:r>
              <a:rPr lang="en-US" dirty="0"/>
              <a:t>w</a:t>
            </a:r>
            <a:r>
              <a:rPr lang="en-US" baseline="-25000" dirty="0" smtClean="0"/>
              <a:t>p,1h</a:t>
            </a:r>
            <a:endParaRPr lang="en-US" dirty="0"/>
          </a:p>
        </p:txBody>
      </p:sp>
      <p:sp>
        <p:nvSpPr>
          <p:cNvPr id="28" name="TextBox 27"/>
          <p:cNvSpPr txBox="1"/>
          <p:nvPr/>
        </p:nvSpPr>
        <p:spPr>
          <a:xfrm>
            <a:off x="6934200" y="3930804"/>
            <a:ext cx="627771" cy="369332"/>
          </a:xfrm>
          <a:prstGeom prst="rect">
            <a:avLst/>
          </a:prstGeom>
          <a:noFill/>
        </p:spPr>
        <p:txBody>
          <a:bodyPr wrap="none" rtlCol="0">
            <a:spAutoFit/>
          </a:bodyPr>
          <a:lstStyle/>
          <a:p>
            <a:r>
              <a:rPr lang="en-US" dirty="0" smtClean="0"/>
              <a:t>w</a:t>
            </a:r>
            <a:r>
              <a:rPr lang="en-US" baseline="-25000" dirty="0" smtClean="0"/>
              <a:t>p,2h</a:t>
            </a:r>
            <a:endParaRPr lang="en-US" dirty="0"/>
          </a:p>
        </p:txBody>
      </p:sp>
    </p:spTree>
    <p:extLst>
      <p:ext uri="{BB962C8B-B14F-4D97-AF65-F5344CB8AC3E}">
        <p14:creationId xmlns:p14="http://schemas.microsoft.com/office/powerpoint/2010/main" val="213285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4403" y="584651"/>
            <a:ext cx="6890397" cy="6449730"/>
          </a:xfrm>
          <a:prstGeom prst="rect">
            <a:avLst/>
          </a:prstGeom>
        </p:spPr>
      </p:pic>
      <p:sp>
        <p:nvSpPr>
          <p:cNvPr id="6" name="Rectangle 5"/>
          <p:cNvSpPr/>
          <p:nvPr/>
        </p:nvSpPr>
        <p:spPr>
          <a:xfrm>
            <a:off x="1600200" y="5203976"/>
            <a:ext cx="6052196" cy="10813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895600" y="5321300"/>
            <a:ext cx="3060700" cy="736600"/>
          </a:xfrm>
          <a:prstGeom prst="rect">
            <a:avLst/>
          </a:prstGeom>
        </p:spPr>
      </p:pic>
      <p:sp>
        <p:nvSpPr>
          <p:cNvPr id="10" name="TextBox 9"/>
          <p:cNvSpPr txBox="1"/>
          <p:nvPr/>
        </p:nvSpPr>
        <p:spPr>
          <a:xfrm>
            <a:off x="0" y="38938"/>
            <a:ext cx="6257755" cy="677108"/>
          </a:xfrm>
          <a:prstGeom prst="rect">
            <a:avLst/>
          </a:prstGeom>
          <a:noFill/>
        </p:spPr>
        <p:txBody>
          <a:bodyPr wrap="none" rtlCol="0">
            <a:spAutoFit/>
          </a:bodyPr>
          <a:lstStyle/>
          <a:p>
            <a:r>
              <a:rPr lang="en-US" sz="1900" dirty="0" smtClean="0"/>
              <a:t>Projected Correlation Function:</a:t>
            </a:r>
            <a:r>
              <a:rPr lang="en-US" sz="1900" dirty="0"/>
              <a:t> </a:t>
            </a:r>
            <a:endParaRPr lang="en-US" sz="1900" dirty="0" smtClean="0"/>
          </a:p>
          <a:p>
            <a:r>
              <a:rPr lang="en-US" sz="1900" dirty="0" smtClean="0"/>
              <a:t>integrate correlation function </a:t>
            </a:r>
            <a:r>
              <a:rPr lang="en-US" sz="1900" dirty="0" smtClean="0">
                <a:latin typeface="Symbol" charset="2"/>
                <a:cs typeface="Symbol" charset="2"/>
              </a:rPr>
              <a:t>x</a:t>
            </a:r>
            <a:r>
              <a:rPr lang="en-US" sz="1900" dirty="0" smtClean="0"/>
              <a:t> over line of site component </a:t>
            </a:r>
            <a:r>
              <a:rPr lang="en-US" sz="1900" dirty="0" smtClean="0">
                <a:latin typeface="Symbol" charset="2"/>
                <a:cs typeface="Symbol" charset="2"/>
              </a:rPr>
              <a:t>p</a:t>
            </a:r>
            <a:r>
              <a:rPr lang="en-US" sz="1900" dirty="0" smtClean="0"/>
              <a:t> </a:t>
            </a:r>
            <a:endParaRPr lang="en-US" sz="1900" dirty="0"/>
          </a:p>
        </p:txBody>
      </p:sp>
      <p:sp>
        <p:nvSpPr>
          <p:cNvPr id="5" name="TextBox 4"/>
          <p:cNvSpPr txBox="1"/>
          <p:nvPr/>
        </p:nvSpPr>
        <p:spPr>
          <a:xfrm>
            <a:off x="2286000" y="4375666"/>
            <a:ext cx="1838965" cy="369332"/>
          </a:xfrm>
          <a:prstGeom prst="rect">
            <a:avLst/>
          </a:prstGeom>
          <a:noFill/>
        </p:spPr>
        <p:txBody>
          <a:bodyPr wrap="none" rtlCol="0">
            <a:spAutoFit/>
          </a:bodyPr>
          <a:lstStyle/>
          <a:p>
            <a:r>
              <a:rPr lang="en-US" dirty="0" err="1" smtClean="0"/>
              <a:t>Zehavi</a:t>
            </a:r>
            <a:r>
              <a:rPr lang="en-US" dirty="0" smtClean="0"/>
              <a:t> et al. 2004</a:t>
            </a:r>
            <a:endParaRPr lang="en-US" dirty="0"/>
          </a:p>
        </p:txBody>
      </p:sp>
      <p:sp>
        <p:nvSpPr>
          <p:cNvPr id="7" name="TextBox 6"/>
          <p:cNvSpPr txBox="1"/>
          <p:nvPr/>
        </p:nvSpPr>
        <p:spPr>
          <a:xfrm>
            <a:off x="4267200" y="3440184"/>
            <a:ext cx="627771" cy="369332"/>
          </a:xfrm>
          <a:prstGeom prst="rect">
            <a:avLst/>
          </a:prstGeom>
          <a:noFill/>
        </p:spPr>
        <p:txBody>
          <a:bodyPr wrap="none" rtlCol="0">
            <a:spAutoFit/>
          </a:bodyPr>
          <a:lstStyle/>
          <a:p>
            <a:r>
              <a:rPr lang="en-US" dirty="0" smtClean="0"/>
              <a:t>w</a:t>
            </a:r>
            <a:r>
              <a:rPr lang="en-US" baseline="-25000" dirty="0" smtClean="0"/>
              <a:t>p,2h</a:t>
            </a:r>
            <a:endParaRPr lang="en-US" dirty="0"/>
          </a:p>
        </p:txBody>
      </p:sp>
      <p:sp>
        <p:nvSpPr>
          <p:cNvPr id="14" name="TextBox 13"/>
          <p:cNvSpPr txBox="1"/>
          <p:nvPr/>
        </p:nvSpPr>
        <p:spPr>
          <a:xfrm>
            <a:off x="1447800" y="2251419"/>
            <a:ext cx="627771" cy="369332"/>
          </a:xfrm>
          <a:prstGeom prst="rect">
            <a:avLst/>
          </a:prstGeom>
          <a:noFill/>
        </p:spPr>
        <p:txBody>
          <a:bodyPr wrap="none" rtlCol="0">
            <a:spAutoFit/>
          </a:bodyPr>
          <a:lstStyle/>
          <a:p>
            <a:r>
              <a:rPr lang="en-US" dirty="0"/>
              <a:t>w</a:t>
            </a:r>
            <a:r>
              <a:rPr lang="en-US" baseline="-25000" dirty="0" smtClean="0"/>
              <a:t>p,1h</a:t>
            </a:r>
            <a:endParaRPr lang="en-US" dirty="0"/>
          </a:p>
        </p:txBody>
      </p:sp>
    </p:spTree>
    <p:extLst>
      <p:ext uri="{BB962C8B-B14F-4D97-AF65-F5344CB8AC3E}">
        <p14:creationId xmlns:p14="http://schemas.microsoft.com/office/powerpoint/2010/main" val="722597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34406" y="1564013"/>
            <a:ext cx="6477000" cy="4343301"/>
          </a:xfrm>
          <a:prstGeom prst="rect">
            <a:avLst/>
          </a:prstGeom>
        </p:spPr>
      </p:pic>
      <p:sp>
        <p:nvSpPr>
          <p:cNvPr id="4" name="Rectangle 3"/>
          <p:cNvSpPr/>
          <p:nvPr/>
        </p:nvSpPr>
        <p:spPr>
          <a:xfrm>
            <a:off x="1288406" y="320456"/>
            <a:ext cx="6806860" cy="707886"/>
          </a:xfrm>
          <a:prstGeom prst="rect">
            <a:avLst/>
          </a:prstGeom>
        </p:spPr>
        <p:txBody>
          <a:bodyPr wrap="none">
            <a:spAutoFit/>
          </a:bodyPr>
          <a:lstStyle/>
          <a:p>
            <a:r>
              <a:rPr lang="en-US" sz="4000" u="sng" dirty="0">
                <a:latin typeface="Helvetica Neue"/>
                <a:cs typeface="Helvetica Neue"/>
              </a:rPr>
              <a:t>Halo Occupation Distribution</a:t>
            </a:r>
          </a:p>
        </p:txBody>
      </p:sp>
      <p:sp>
        <p:nvSpPr>
          <p:cNvPr id="7" name="TextBox 6"/>
          <p:cNvSpPr txBox="1"/>
          <p:nvPr/>
        </p:nvSpPr>
        <p:spPr>
          <a:xfrm>
            <a:off x="0" y="6096000"/>
            <a:ext cx="9144000" cy="769441"/>
          </a:xfrm>
          <a:prstGeom prst="rect">
            <a:avLst/>
          </a:prstGeom>
          <a:noFill/>
        </p:spPr>
        <p:txBody>
          <a:bodyPr wrap="square" rtlCol="0">
            <a:spAutoFit/>
          </a:bodyPr>
          <a:lstStyle/>
          <a:p>
            <a:pPr algn="ctr"/>
            <a:r>
              <a:rPr lang="en-US" sz="2200" dirty="0">
                <a:latin typeface="Helvetica Neue"/>
                <a:cs typeface="Helvetica Neue"/>
              </a:rPr>
              <a:t>M</a:t>
            </a:r>
            <a:r>
              <a:rPr lang="en-US" sz="2200" dirty="0" smtClean="0">
                <a:latin typeface="Helvetica Neue"/>
                <a:cs typeface="Helvetica Neue"/>
              </a:rPr>
              <a:t>atch spatial </a:t>
            </a:r>
            <a:r>
              <a:rPr lang="en-US" sz="2200" dirty="0" smtClean="0">
                <a:latin typeface="Helvetica Neue"/>
                <a:cs typeface="Helvetica Neue"/>
              </a:rPr>
              <a:t>&amp; redshift </a:t>
            </a:r>
            <a:r>
              <a:rPr lang="en-US" sz="2200" dirty="0" smtClean="0">
                <a:latin typeface="Helvetica Neue"/>
                <a:cs typeface="Helvetica Neue"/>
              </a:rPr>
              <a:t>distributions of </a:t>
            </a:r>
            <a:r>
              <a:rPr lang="en-US" sz="2200" dirty="0" smtClean="0">
                <a:latin typeface="Helvetica Neue"/>
                <a:cs typeface="Helvetica Neue"/>
              </a:rPr>
              <a:t>data and </a:t>
            </a:r>
            <a:r>
              <a:rPr lang="en-US" sz="2200" dirty="0" smtClean="0">
                <a:latin typeface="Helvetica Neue"/>
                <a:cs typeface="Helvetica Neue"/>
              </a:rPr>
              <a:t>r</a:t>
            </a:r>
            <a:r>
              <a:rPr lang="en-US" sz="2200" dirty="0" smtClean="0">
                <a:latin typeface="Helvetica Neue"/>
                <a:cs typeface="Helvetica Neue"/>
              </a:rPr>
              <a:t>eproduce completeness</a:t>
            </a:r>
            <a:r>
              <a:rPr lang="en-US" sz="2200" dirty="0">
                <a:latin typeface="Helvetica Neue"/>
                <a:cs typeface="Helvetica Neue"/>
              </a:rPr>
              <a:t>, redshift failures, close pair separations</a:t>
            </a:r>
          </a:p>
        </p:txBody>
      </p:sp>
      <p:sp>
        <p:nvSpPr>
          <p:cNvPr id="14" name="Rectangle 13"/>
          <p:cNvSpPr/>
          <p:nvPr/>
        </p:nvSpPr>
        <p:spPr>
          <a:xfrm>
            <a:off x="542747" y="1082777"/>
            <a:ext cx="8280400" cy="769441"/>
          </a:xfrm>
          <a:prstGeom prst="rect">
            <a:avLst/>
          </a:prstGeom>
        </p:spPr>
        <p:txBody>
          <a:bodyPr wrap="square">
            <a:spAutoFit/>
          </a:bodyPr>
          <a:lstStyle/>
          <a:p>
            <a:pPr marL="342900" indent="-342900">
              <a:buFont typeface="Wingdings" charset="2"/>
              <a:buChar char="Ø"/>
            </a:pPr>
            <a:r>
              <a:rPr lang="en-US" sz="2200" dirty="0" smtClean="0">
                <a:latin typeface="Helvetica Neue"/>
                <a:cs typeface="Helvetica Neue"/>
              </a:rPr>
              <a:t>Can constrain a</a:t>
            </a:r>
            <a:r>
              <a:rPr lang="en-US" sz="2200" b="1" dirty="0" smtClean="0">
                <a:latin typeface="Helvetica Neue"/>
                <a:cs typeface="Helvetica Neue"/>
              </a:rPr>
              <a:t> </a:t>
            </a:r>
            <a:r>
              <a:rPr lang="en-US" sz="2200" b="1" u="sng" dirty="0" smtClean="0">
                <a:latin typeface="Helvetica Neue"/>
                <a:cs typeface="Helvetica Neue"/>
              </a:rPr>
              <a:t>subset</a:t>
            </a:r>
            <a:r>
              <a:rPr lang="en-US" sz="2200" b="1" dirty="0" smtClean="0">
                <a:latin typeface="Helvetica Neue"/>
                <a:cs typeface="Helvetica Neue"/>
              </a:rPr>
              <a:t> </a:t>
            </a:r>
            <a:r>
              <a:rPr lang="en-US" sz="2200" dirty="0">
                <a:latin typeface="Helvetica Neue"/>
                <a:cs typeface="Helvetica Neue"/>
              </a:rPr>
              <a:t>of </a:t>
            </a:r>
            <a:r>
              <a:rPr lang="en-US" sz="2200" dirty="0" smtClean="0">
                <a:latin typeface="Helvetica Neue"/>
                <a:cs typeface="Helvetica Neue"/>
              </a:rPr>
              <a:t>a population </a:t>
            </a:r>
            <a:endParaRPr lang="en-US" sz="2200" dirty="0">
              <a:latin typeface="Helvetica Neue"/>
              <a:cs typeface="Helvetica Neue"/>
            </a:endParaRPr>
          </a:p>
          <a:p>
            <a:pPr marL="342900" indent="-342900">
              <a:buFont typeface="Wingdings" charset="2"/>
              <a:buChar char="Ø"/>
            </a:pPr>
            <a:r>
              <a:rPr lang="en-US" sz="2200" dirty="0" smtClean="0">
                <a:latin typeface="Helvetica Neue"/>
                <a:cs typeface="Helvetica Neue"/>
              </a:rPr>
              <a:t>Can use </a:t>
            </a:r>
            <a:r>
              <a:rPr lang="en-US" sz="2200" b="1" u="sng" dirty="0" smtClean="0">
                <a:latin typeface="Helvetica Neue"/>
                <a:cs typeface="Helvetica Neue"/>
              </a:rPr>
              <a:t>LARGE</a:t>
            </a:r>
            <a:r>
              <a:rPr lang="en-US" sz="2200" dirty="0" smtClean="0">
                <a:latin typeface="Helvetica Neue"/>
                <a:cs typeface="Helvetica Neue"/>
              </a:rPr>
              <a:t> </a:t>
            </a:r>
            <a:r>
              <a:rPr lang="en-US" sz="2200" dirty="0" smtClean="0">
                <a:latin typeface="Helvetica Neue"/>
                <a:cs typeface="Helvetica Neue"/>
              </a:rPr>
              <a:t>matched random catalogs</a:t>
            </a:r>
            <a:endParaRPr lang="en-US" sz="2200" dirty="0">
              <a:latin typeface="Helvetica Neue"/>
              <a:cs typeface="Helvetica Neue"/>
            </a:endParaRPr>
          </a:p>
        </p:txBody>
      </p:sp>
      <p:sp>
        <p:nvSpPr>
          <p:cNvPr id="5" name="Rectangle 4"/>
          <p:cNvSpPr/>
          <p:nvPr/>
        </p:nvSpPr>
        <p:spPr>
          <a:xfrm>
            <a:off x="6934200" y="4879219"/>
            <a:ext cx="1891366" cy="338554"/>
          </a:xfrm>
          <a:prstGeom prst="rect">
            <a:avLst/>
          </a:prstGeom>
        </p:spPr>
        <p:txBody>
          <a:bodyPr wrap="none">
            <a:spAutoFit/>
          </a:bodyPr>
          <a:lstStyle/>
          <a:p>
            <a:r>
              <a:rPr lang="en-US" sz="1600" dirty="0" err="1" smtClean="0">
                <a:latin typeface="Helvetica Neue"/>
                <a:cs typeface="Helvetica Neue"/>
              </a:rPr>
              <a:t>Manera</a:t>
            </a:r>
            <a:r>
              <a:rPr lang="en-US" sz="1600" dirty="0" smtClean="0">
                <a:latin typeface="Helvetica Neue"/>
                <a:cs typeface="Helvetica Neue"/>
              </a:rPr>
              <a:t> </a:t>
            </a:r>
            <a:r>
              <a:rPr lang="en-US" sz="1600" dirty="0">
                <a:latin typeface="Helvetica Neue"/>
                <a:cs typeface="Helvetica Neue"/>
              </a:rPr>
              <a:t>et al</a:t>
            </a:r>
            <a:r>
              <a:rPr lang="en-US" sz="1600" dirty="0" smtClean="0">
                <a:latin typeface="Helvetica Neue"/>
                <a:cs typeface="Helvetica Neue"/>
              </a:rPr>
              <a:t>. </a:t>
            </a:r>
            <a:r>
              <a:rPr lang="en-US" sz="1600" dirty="0" smtClean="0">
                <a:latin typeface="Helvetica Neue"/>
                <a:cs typeface="Helvetica Neue"/>
              </a:rPr>
              <a:t>2015</a:t>
            </a:r>
            <a:endParaRPr lang="en-US" sz="1600" dirty="0">
              <a:latin typeface="Helvetica Neue"/>
              <a:cs typeface="Helvetica Neue"/>
            </a:endParaRPr>
          </a:p>
        </p:txBody>
      </p:sp>
      <p:sp>
        <p:nvSpPr>
          <p:cNvPr id="11" name="TextBox 10"/>
          <p:cNvSpPr txBox="1"/>
          <p:nvPr/>
        </p:nvSpPr>
        <p:spPr>
          <a:xfrm rot="16200000">
            <a:off x="1408880" y="3346994"/>
            <a:ext cx="1881721" cy="369332"/>
          </a:xfrm>
          <a:prstGeom prst="rect">
            <a:avLst/>
          </a:prstGeom>
          <a:noFill/>
        </p:spPr>
        <p:txBody>
          <a:bodyPr wrap="none" rtlCol="0">
            <a:spAutoFit/>
          </a:bodyPr>
          <a:lstStyle/>
          <a:p>
            <a:r>
              <a:rPr lang="en-US" dirty="0" smtClean="0">
                <a:latin typeface="Helvetica Neue"/>
                <a:cs typeface="Helvetica Neue"/>
              </a:rPr>
              <a:t>Power spectrum</a:t>
            </a:r>
            <a:endParaRPr lang="en-US" dirty="0">
              <a:latin typeface="Helvetica Neue"/>
              <a:cs typeface="Helvetica Neue"/>
            </a:endParaRPr>
          </a:p>
        </p:txBody>
      </p:sp>
    </p:spTree>
    <p:extLst>
      <p:ext uri="{BB962C8B-B14F-4D97-AF65-F5344CB8AC3E}">
        <p14:creationId xmlns:p14="http://schemas.microsoft.com/office/powerpoint/2010/main" val="18308152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dirty="0" smtClean="0"/>
              <a:t>too few Peas ! </a:t>
            </a:r>
            <a:r>
              <a:rPr lang="en-US" sz="2000" dirty="0" smtClean="0"/>
              <a:t>(80 from DR7)</a:t>
            </a:r>
            <a:endParaRPr lang="en-US" sz="2000" dirty="0"/>
          </a:p>
        </p:txBody>
      </p:sp>
      <p:pic>
        <p:nvPicPr>
          <p:cNvPr id="4" name="Picture 11" descr="b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4267352"/>
            <a:ext cx="3124200" cy="260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62857" y="1143000"/>
            <a:ext cx="8753626" cy="4343400"/>
          </a:xfrm>
        </p:spPr>
        <p:txBody>
          <a:bodyPr/>
          <a:lstStyle/>
          <a:p>
            <a:pPr marL="457200" lvl="1" indent="0">
              <a:buNone/>
            </a:pPr>
            <a:r>
              <a:rPr lang="en-US" dirty="0">
                <a:latin typeface="Helvetica Neue"/>
                <a:cs typeface="Helvetica Neue"/>
              </a:rPr>
              <a:t>40k photometric objects in SDSS meet color/size</a:t>
            </a:r>
          </a:p>
          <a:p>
            <a:r>
              <a:rPr lang="en-US" dirty="0" smtClean="0">
                <a:latin typeface="Helvetica Neue"/>
                <a:cs typeface="Helvetica Neue"/>
              </a:rPr>
              <a:t>Original </a:t>
            </a:r>
            <a:r>
              <a:rPr lang="en-US" dirty="0" smtClean="0">
                <a:latin typeface="Helvetica Neue"/>
                <a:cs typeface="Helvetica Neue"/>
              </a:rPr>
              <a:t>selection based on Forum IDs</a:t>
            </a:r>
          </a:p>
          <a:p>
            <a:pPr lvl="2"/>
            <a:r>
              <a:rPr lang="en-US" sz="2000" dirty="0" smtClean="0">
                <a:latin typeface="Helvetica Neue"/>
                <a:cs typeface="Helvetica Neue"/>
              </a:rPr>
              <a:t>Color avoiding QSOs &amp; Galaxies</a:t>
            </a:r>
          </a:p>
          <a:p>
            <a:pPr lvl="2"/>
            <a:r>
              <a:rPr lang="en-US" sz="2000" dirty="0" smtClean="0">
                <a:latin typeface="Helvetica Neue"/>
                <a:cs typeface="Helvetica Neue"/>
              </a:rPr>
              <a:t>band </a:t>
            </a:r>
            <a:r>
              <a:rPr lang="en-US" sz="2000" dirty="0">
                <a:latin typeface="Helvetica Neue"/>
                <a:cs typeface="Helvetica Neue"/>
              </a:rPr>
              <a:t>0.112 &lt; z &lt; </a:t>
            </a:r>
            <a:r>
              <a:rPr lang="en-US" sz="2000" dirty="0" smtClean="0">
                <a:latin typeface="Helvetica Neue"/>
                <a:cs typeface="Helvetica Neue"/>
              </a:rPr>
              <a:t>0.36 (OIII in R-band)</a:t>
            </a:r>
          </a:p>
          <a:p>
            <a:pPr lvl="2"/>
            <a:r>
              <a:rPr lang="en-US" sz="2000" dirty="0" err="1" smtClean="0">
                <a:latin typeface="Helvetica Neue"/>
                <a:cs typeface="Helvetica Neue"/>
              </a:rPr>
              <a:t>SpecLine</a:t>
            </a:r>
            <a:r>
              <a:rPr lang="en-US" sz="2000" dirty="0" smtClean="0">
                <a:latin typeface="Helvetica Neue"/>
                <a:cs typeface="Helvetica Neue"/>
              </a:rPr>
              <a:t> OIII </a:t>
            </a:r>
            <a:r>
              <a:rPr lang="en-US" sz="2000" dirty="0" err="1" smtClean="0">
                <a:latin typeface="Helvetica Neue"/>
                <a:cs typeface="Helvetica Neue"/>
              </a:rPr>
              <a:t>ew</a:t>
            </a:r>
            <a:r>
              <a:rPr lang="en-US" sz="2000" dirty="0" smtClean="0">
                <a:latin typeface="Helvetica Neue"/>
                <a:cs typeface="Helvetica Neue"/>
              </a:rPr>
              <a:t> &gt;  (a detection in OIII)</a:t>
            </a:r>
          </a:p>
          <a:p>
            <a:pPr lvl="2"/>
            <a:r>
              <a:rPr lang="en-US" sz="2000" dirty="0" err="1" smtClean="0">
                <a:latin typeface="Helvetica Neue"/>
                <a:cs typeface="Helvetica Neue"/>
              </a:rPr>
              <a:t>psfmag_r</a:t>
            </a:r>
            <a:r>
              <a:rPr lang="en-US" sz="2000" dirty="0" smtClean="0">
                <a:latin typeface="Helvetica Neue"/>
                <a:cs typeface="Helvetica Neue"/>
              </a:rPr>
              <a:t> &gt; 10 (an r-band magnitude)</a:t>
            </a:r>
          </a:p>
          <a:p>
            <a:pPr lvl="2"/>
            <a:r>
              <a:rPr lang="en-US" sz="2000" dirty="0" err="1" smtClean="0">
                <a:latin typeface="Helvetica Neue"/>
                <a:cs typeface="Helvetica Neue"/>
              </a:rPr>
              <a:t>Petrorad_r</a:t>
            </a:r>
            <a:r>
              <a:rPr lang="en-US" sz="2000" dirty="0" smtClean="0">
                <a:latin typeface="Helvetica Neue"/>
                <a:cs typeface="Helvetica Neue"/>
              </a:rPr>
              <a:t>&lt; 5 (not part of an extended source)</a:t>
            </a:r>
          </a:p>
          <a:p>
            <a:pPr lvl="2"/>
            <a:r>
              <a:rPr lang="en-US" sz="2000" dirty="0" smtClean="0">
                <a:latin typeface="Helvetica Neue"/>
                <a:cs typeface="Helvetica Neue"/>
              </a:rPr>
              <a:t>GANDALF fits &amp; BPT SF (remove NLSy1s in redder large galaxies)</a:t>
            </a:r>
          </a:p>
        </p:txBody>
      </p:sp>
    </p:spTree>
    <p:extLst>
      <p:ext uri="{BB962C8B-B14F-4D97-AF65-F5344CB8AC3E}">
        <p14:creationId xmlns:p14="http://schemas.microsoft.com/office/powerpoint/2010/main" val="25152060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15230"/>
          <a:stretch/>
        </p:blipFill>
        <p:spPr bwMode="auto">
          <a:xfrm>
            <a:off x="0" y="1161142"/>
            <a:ext cx="9182100" cy="654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7649" name="Title 1"/>
          <p:cNvSpPr>
            <a:spLocks noGrp="1"/>
          </p:cNvSpPr>
          <p:nvPr>
            <p:ph type="title"/>
          </p:nvPr>
        </p:nvSpPr>
        <p:spPr>
          <a:xfrm>
            <a:off x="2389" y="152400"/>
            <a:ext cx="6172200" cy="838200"/>
          </a:xfrm>
          <a:solidFill>
            <a:schemeClr val="bg1"/>
          </a:solidFill>
        </p:spPr>
        <p:txBody>
          <a:bodyPr>
            <a:noAutofit/>
          </a:bodyPr>
          <a:lstStyle/>
          <a:p>
            <a:pPr eaLnBrk="1" hangingPunct="1"/>
            <a:r>
              <a:rPr lang="en-US" sz="3600" dirty="0" smtClean="0">
                <a:solidFill>
                  <a:srgbClr val="008000"/>
                </a:solidFill>
                <a:latin typeface="Helvetica Neue"/>
                <a:cs typeface="Helvetica Neue"/>
              </a:rPr>
              <a:t>Galaxy Zoo: Green </a:t>
            </a:r>
            <a:r>
              <a:rPr lang="en-US" sz="3600" dirty="0">
                <a:solidFill>
                  <a:srgbClr val="008000"/>
                </a:solidFill>
                <a:latin typeface="Helvetica Neue"/>
                <a:cs typeface="Helvetica Neue"/>
              </a:rPr>
              <a:t>P</a:t>
            </a:r>
            <a:r>
              <a:rPr lang="en-US" sz="3600" dirty="0" smtClean="0">
                <a:solidFill>
                  <a:srgbClr val="008000"/>
                </a:solidFill>
                <a:latin typeface="Helvetica Neue"/>
                <a:cs typeface="Helvetica Neue"/>
              </a:rPr>
              <a:t>eas </a:t>
            </a:r>
            <a:r>
              <a:rPr lang="en-US" sz="2800" i="1" dirty="0" err="1" smtClean="0">
                <a:solidFill>
                  <a:srgbClr val="008000"/>
                </a:solidFill>
                <a:latin typeface="Helvetica Neue"/>
                <a:cs typeface="Helvetica Neue"/>
              </a:rPr>
              <a:t>Cardamone</a:t>
            </a:r>
            <a:r>
              <a:rPr lang="en-US" sz="2800" i="1" dirty="0" smtClean="0">
                <a:solidFill>
                  <a:srgbClr val="008000"/>
                </a:solidFill>
                <a:latin typeface="Helvetica Neue"/>
                <a:cs typeface="Helvetica Neue"/>
              </a:rPr>
              <a:t> et al. 2009</a:t>
            </a:r>
            <a:endParaRPr lang="en-US" sz="2800" i="1" dirty="0">
              <a:solidFill>
                <a:srgbClr val="008000"/>
              </a:solidFill>
              <a:latin typeface="Helvetica Neue"/>
              <a:cs typeface="Helvetica Neue"/>
            </a:endParaRPr>
          </a:p>
        </p:txBody>
      </p:sp>
      <p:pic>
        <p:nvPicPr>
          <p:cNvPr id="2765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487202" y="551204"/>
            <a:ext cx="4179197" cy="313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6426200" y="3213100"/>
            <a:ext cx="3149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3829724655_f5447fe6bf.jpg"/>
          <p:cNvPicPr>
            <a:picLocks noChangeAspect="1"/>
          </p:cNvPicPr>
          <p:nvPr/>
        </p:nvPicPr>
        <p:blipFill rotWithShape="1">
          <a:blip r:embed="rId6">
            <a:extLst>
              <a:ext uri="{28A0092B-C50C-407E-A947-70E740481C1C}">
                <a14:useLocalDpi xmlns:a14="http://schemas.microsoft.com/office/drawing/2010/main" val="0"/>
              </a:ext>
            </a:extLst>
          </a:blip>
          <a:srcRect t="37584"/>
          <a:stretch/>
        </p:blipFill>
        <p:spPr>
          <a:xfrm>
            <a:off x="39593" y="5190931"/>
            <a:ext cx="4227607" cy="1979017"/>
          </a:xfrm>
          <a:prstGeom prst="rect">
            <a:avLst/>
          </a:prstGeom>
        </p:spPr>
      </p:pic>
      <p:pic>
        <p:nvPicPr>
          <p:cNvPr id="4" name="Picture 3" descr="GEOFFCHRISHANNAH.jpg"/>
          <p:cNvPicPr>
            <a:picLocks noChangeAspect="1"/>
          </p:cNvPicPr>
          <p:nvPr/>
        </p:nvPicPr>
        <p:blipFill rotWithShape="1">
          <a:blip r:embed="rId7">
            <a:extLst>
              <a:ext uri="{28A0092B-C50C-407E-A947-70E740481C1C}">
                <a14:useLocalDpi xmlns:a14="http://schemas.microsoft.com/office/drawing/2010/main" val="0"/>
              </a:ext>
            </a:extLst>
          </a:blip>
          <a:srcRect t="12222" r="39530" b="38641"/>
          <a:stretch/>
        </p:blipFill>
        <p:spPr>
          <a:xfrm>
            <a:off x="3429000" y="2819400"/>
            <a:ext cx="3581400" cy="2182629"/>
          </a:xfrm>
          <a:prstGeom prst="rect">
            <a:avLst/>
          </a:prstGeom>
        </p:spPr>
      </p:pic>
      <p:pic>
        <p:nvPicPr>
          <p:cNvPr id="2" name="Picture 1" descr="3830521282_72b8c5a44a.jpg"/>
          <p:cNvPicPr>
            <a:picLocks noChangeAspect="1"/>
          </p:cNvPicPr>
          <p:nvPr/>
        </p:nvPicPr>
        <p:blipFill rotWithShape="1">
          <a:blip r:embed="rId8">
            <a:extLst>
              <a:ext uri="{28A0092B-C50C-407E-A947-70E740481C1C}">
                <a14:useLocalDpi xmlns:a14="http://schemas.microsoft.com/office/drawing/2010/main" val="0"/>
              </a:ext>
            </a:extLst>
          </a:blip>
          <a:srcRect t="28338"/>
          <a:stretch/>
        </p:blipFill>
        <p:spPr>
          <a:xfrm>
            <a:off x="3949699" y="4662597"/>
            <a:ext cx="5232401" cy="2812252"/>
          </a:xfrm>
          <a:prstGeom prst="rect">
            <a:avLst/>
          </a:prstGeom>
        </p:spPr>
      </p:pic>
    </p:spTree>
    <p:extLst>
      <p:ext uri="{BB962C8B-B14F-4D97-AF65-F5344CB8AC3E}">
        <p14:creationId xmlns:p14="http://schemas.microsoft.com/office/powerpoint/2010/main" val="33483180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6200" y="228600"/>
            <a:ext cx="7619999" cy="6102032"/>
          </a:xfrm>
          <a:prstGeom prst="rect">
            <a:avLst/>
          </a:prstGeom>
        </p:spPr>
      </p:pic>
      <p:sp>
        <p:nvSpPr>
          <p:cNvPr id="2" name="Title 1"/>
          <p:cNvSpPr>
            <a:spLocks noGrp="1"/>
          </p:cNvSpPr>
          <p:nvPr>
            <p:ph type="title"/>
          </p:nvPr>
        </p:nvSpPr>
        <p:spPr>
          <a:xfrm>
            <a:off x="381000" y="0"/>
            <a:ext cx="8610601" cy="914400"/>
          </a:xfrm>
          <a:solidFill>
            <a:schemeClr val="bg1"/>
          </a:solidFill>
        </p:spPr>
        <p:txBody>
          <a:bodyPr>
            <a:normAutofit/>
          </a:bodyPr>
          <a:lstStyle/>
          <a:p>
            <a:r>
              <a:rPr lang="en-US" dirty="0" smtClean="0">
                <a:latin typeface="Helvetica Neue"/>
                <a:cs typeface="Helvetica Neue"/>
              </a:rPr>
              <a:t>DR12 (in progress) 479 Peas</a:t>
            </a:r>
            <a:endParaRPr lang="en-US" dirty="0">
              <a:latin typeface="Helvetica Neue"/>
              <a:cs typeface="Helvetica Neue"/>
            </a:endParaRPr>
          </a:p>
        </p:txBody>
      </p:sp>
      <p:sp>
        <p:nvSpPr>
          <p:cNvPr id="3" name="Rectangle 2"/>
          <p:cNvSpPr/>
          <p:nvPr/>
        </p:nvSpPr>
        <p:spPr>
          <a:xfrm>
            <a:off x="449944" y="6330632"/>
            <a:ext cx="8534400" cy="369332"/>
          </a:xfrm>
          <a:prstGeom prst="rect">
            <a:avLst/>
          </a:prstGeom>
        </p:spPr>
        <p:txBody>
          <a:bodyPr wrap="square">
            <a:spAutoFit/>
          </a:bodyPr>
          <a:lstStyle/>
          <a:p>
            <a:pPr algn="r"/>
            <a:r>
              <a:rPr lang="en-US" b="1" i="1" dirty="0">
                <a:latin typeface="Helvetica Neue"/>
                <a:cs typeface="Helvetica Neue"/>
              </a:rPr>
              <a:t>Of the 75 </a:t>
            </a:r>
            <a:r>
              <a:rPr lang="en-US" b="1" i="1" dirty="0" smtClean="0">
                <a:latin typeface="Helvetica Neue"/>
                <a:cs typeface="Helvetica Neue"/>
              </a:rPr>
              <a:t>in </a:t>
            </a:r>
            <a:r>
              <a:rPr lang="en-US" b="1" i="1" dirty="0">
                <a:latin typeface="Helvetica Neue"/>
                <a:cs typeface="Helvetica Neue"/>
              </a:rPr>
              <a:t>Portsmouth Catalog, only 57 are returned as </a:t>
            </a:r>
            <a:r>
              <a:rPr lang="en-US" b="1" i="1" dirty="0" smtClean="0">
                <a:latin typeface="Helvetica Neue"/>
                <a:cs typeface="Helvetica Neue"/>
              </a:rPr>
              <a:t>SF</a:t>
            </a:r>
            <a:endParaRPr lang="en-US" dirty="0">
              <a:latin typeface="Helvetica Neue"/>
              <a:cs typeface="Helvetica Neue"/>
            </a:endParaRPr>
          </a:p>
        </p:txBody>
      </p:sp>
    </p:spTree>
    <p:extLst>
      <p:ext uri="{BB962C8B-B14F-4D97-AF65-F5344CB8AC3E}">
        <p14:creationId xmlns:p14="http://schemas.microsoft.com/office/powerpoint/2010/main" val="27525593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90600" y="1219200"/>
            <a:ext cx="7267519" cy="4850726"/>
          </a:xfrm>
          <a:prstGeom prst="rect">
            <a:avLst/>
          </a:prstGeom>
        </p:spPr>
      </p:pic>
      <p:sp>
        <p:nvSpPr>
          <p:cNvPr id="8" name="TextBox 7"/>
          <p:cNvSpPr txBox="1"/>
          <p:nvPr/>
        </p:nvSpPr>
        <p:spPr>
          <a:xfrm>
            <a:off x="304800" y="265093"/>
            <a:ext cx="8737600" cy="954107"/>
          </a:xfrm>
          <a:prstGeom prst="rect">
            <a:avLst/>
          </a:prstGeom>
          <a:noFill/>
        </p:spPr>
        <p:txBody>
          <a:bodyPr wrap="square" rtlCol="0">
            <a:spAutoFit/>
          </a:bodyPr>
          <a:lstStyle/>
          <a:p>
            <a:r>
              <a:rPr lang="en-US" sz="2800" dirty="0" smtClean="0">
                <a:latin typeface="Helvetica Neue"/>
                <a:cs typeface="Helvetica Neue"/>
              </a:rPr>
              <a:t>For the peas, can create much larger sample of ‘</a:t>
            </a:r>
            <a:r>
              <a:rPr lang="en-US" sz="2800" dirty="0" err="1" smtClean="0">
                <a:latin typeface="Helvetica Neue"/>
                <a:cs typeface="Helvetica Neue"/>
              </a:rPr>
              <a:t>randoms</a:t>
            </a:r>
            <a:r>
              <a:rPr lang="en-US" sz="2800" dirty="0" smtClean="0">
                <a:latin typeface="Helvetica Neue"/>
                <a:cs typeface="Helvetica Neue"/>
              </a:rPr>
              <a:t>’ drawn from the same z distributions</a:t>
            </a:r>
            <a:endParaRPr lang="en-US" sz="2800" dirty="0">
              <a:latin typeface="Helvetica Neue"/>
              <a:cs typeface="Helvetica Neue"/>
            </a:endParaRPr>
          </a:p>
        </p:txBody>
      </p:sp>
    </p:spTree>
    <p:extLst>
      <p:ext uri="{BB962C8B-B14F-4D97-AF65-F5344CB8AC3E}">
        <p14:creationId xmlns:p14="http://schemas.microsoft.com/office/powerpoint/2010/main" val="2519127511"/>
      </p:ext>
    </p:extLst>
  </p:cSld>
  <p:clrMapOvr>
    <a:masterClrMapping/>
  </p:clrMapOvr>
  <mc:AlternateContent xmlns:mc="http://schemas.openxmlformats.org/markup-compatibility/2006" xmlns:p14="http://schemas.microsoft.com/office/powerpoint/2010/main">
    <mc:Choice Requires="p14">
      <p:transition spd="slow" p14:dur="2000" advTm="19850"/>
    </mc:Choice>
    <mc:Fallback xmlns="">
      <p:transition xmlns:p14="http://schemas.microsoft.com/office/powerpoint/2010/main" spd="slow" advTm="1985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69" y="29212"/>
            <a:ext cx="9157069" cy="769441"/>
          </a:xfrm>
          <a:prstGeom prst="rect">
            <a:avLst/>
          </a:prstGeom>
          <a:noFill/>
        </p:spPr>
        <p:txBody>
          <a:bodyPr wrap="square" rtlCol="0">
            <a:spAutoFit/>
          </a:bodyPr>
          <a:lstStyle/>
          <a:p>
            <a:r>
              <a:rPr lang="en-US" sz="2600" dirty="0" smtClean="0">
                <a:latin typeface="Helvetica Neue"/>
                <a:cs typeface="Helvetica Neue"/>
              </a:rPr>
              <a:t>Created Random catalog in RA/DEC non trivial for peas </a:t>
            </a:r>
          </a:p>
          <a:p>
            <a:r>
              <a:rPr lang="en-US" dirty="0" smtClean="0">
                <a:latin typeface="Helvetica Neue"/>
                <a:cs typeface="Helvetica Neue"/>
              </a:rPr>
              <a:t>	a) randomly selecting </a:t>
            </a:r>
            <a:r>
              <a:rPr lang="en-US" dirty="0" err="1" smtClean="0">
                <a:latin typeface="Helvetica Neue"/>
                <a:cs typeface="Helvetica Neue"/>
              </a:rPr>
              <a:t>ra</a:t>
            </a:r>
            <a:r>
              <a:rPr lang="en-US" dirty="0" smtClean="0">
                <a:latin typeface="Helvetica Neue"/>
                <a:cs typeface="Helvetica Neue"/>
              </a:rPr>
              <a:t>/</a:t>
            </a:r>
            <a:r>
              <a:rPr lang="en-US" dirty="0" err="1" smtClean="0">
                <a:latin typeface="Helvetica Neue"/>
                <a:cs typeface="Helvetica Neue"/>
              </a:rPr>
              <a:t>dec</a:t>
            </a:r>
            <a:r>
              <a:rPr lang="en-US" dirty="0" smtClean="0">
                <a:latin typeface="Helvetica Neue"/>
                <a:cs typeface="Helvetica Neue"/>
              </a:rPr>
              <a:t> varying redshift, b) randomizing +/- 1 </a:t>
            </a:r>
            <a:r>
              <a:rPr lang="en-US" dirty="0">
                <a:latin typeface="Helvetica Neue"/>
                <a:cs typeface="Helvetica Neue"/>
              </a:rPr>
              <a:t>degree </a:t>
            </a:r>
            <a:r>
              <a:rPr lang="en-US" dirty="0" err="1">
                <a:latin typeface="Helvetica Neue"/>
                <a:cs typeface="Helvetica Neue"/>
              </a:rPr>
              <a:t>ra</a:t>
            </a:r>
            <a:r>
              <a:rPr lang="en-US" dirty="0">
                <a:latin typeface="Helvetica Neue"/>
                <a:cs typeface="Helvetica Neue"/>
              </a:rPr>
              <a:t>/</a:t>
            </a:r>
            <a:r>
              <a:rPr lang="en-US" dirty="0" err="1">
                <a:latin typeface="Helvetica Neue"/>
                <a:cs typeface="Helvetica Neue"/>
              </a:rPr>
              <a:t>dec</a:t>
            </a:r>
            <a:endParaRPr lang="en-US" dirty="0">
              <a:latin typeface="Helvetica Neue"/>
              <a:cs typeface="Helvetica Neue"/>
            </a:endParaRPr>
          </a:p>
        </p:txBody>
      </p:sp>
      <p:sp>
        <p:nvSpPr>
          <p:cNvPr id="4" name="TextBox 3"/>
          <p:cNvSpPr txBox="1"/>
          <p:nvPr/>
        </p:nvSpPr>
        <p:spPr>
          <a:xfrm>
            <a:off x="6629400" y="6398772"/>
            <a:ext cx="2334595" cy="369332"/>
          </a:xfrm>
          <a:prstGeom prst="rect">
            <a:avLst/>
          </a:prstGeom>
          <a:noFill/>
        </p:spPr>
        <p:txBody>
          <a:bodyPr wrap="none" rtlCol="0">
            <a:spAutoFit/>
          </a:bodyPr>
          <a:lstStyle/>
          <a:p>
            <a:r>
              <a:rPr lang="en-US" dirty="0">
                <a:latin typeface="Helvetica Neue"/>
                <a:cs typeface="Helvetica Neue"/>
              </a:rPr>
              <a:t>w</a:t>
            </a:r>
            <a:r>
              <a:rPr lang="en-US" dirty="0" smtClean="0">
                <a:latin typeface="Helvetica Neue"/>
                <a:cs typeface="Helvetica Neue"/>
              </a:rPr>
              <a:t>ith Meredith Powell</a:t>
            </a:r>
            <a:endParaRPr lang="en-US" dirty="0">
              <a:latin typeface="Helvetica Neue"/>
              <a:cs typeface="Helvetica Neue"/>
            </a:endParaRPr>
          </a:p>
        </p:txBody>
      </p:sp>
      <p:pic>
        <p:nvPicPr>
          <p:cNvPr id="5" name="Picture 4"/>
          <p:cNvPicPr>
            <a:picLocks noChangeAspect="1"/>
          </p:cNvPicPr>
          <p:nvPr/>
        </p:nvPicPr>
        <p:blipFill>
          <a:blip r:embed="rId2"/>
          <a:stretch>
            <a:fillRect/>
          </a:stretch>
        </p:blipFill>
        <p:spPr>
          <a:xfrm>
            <a:off x="88108" y="998041"/>
            <a:ext cx="8903492" cy="4821186"/>
          </a:xfrm>
          <a:prstGeom prst="rect">
            <a:avLst/>
          </a:prstGeom>
        </p:spPr>
      </p:pic>
      <p:sp>
        <p:nvSpPr>
          <p:cNvPr id="3" name="Rectangle 2"/>
          <p:cNvSpPr/>
          <p:nvPr/>
        </p:nvSpPr>
        <p:spPr>
          <a:xfrm>
            <a:off x="106251" y="5692618"/>
            <a:ext cx="5288627" cy="369332"/>
          </a:xfrm>
          <a:prstGeom prst="rect">
            <a:avLst/>
          </a:prstGeom>
        </p:spPr>
        <p:txBody>
          <a:bodyPr wrap="none">
            <a:spAutoFit/>
          </a:bodyPr>
          <a:lstStyle/>
          <a:p>
            <a:r>
              <a:rPr lang="en-US" dirty="0" smtClean="0">
                <a:latin typeface="Helvetica Neue"/>
                <a:cs typeface="Helvetica Neue"/>
              </a:rPr>
              <a:t>* Switch to </a:t>
            </a:r>
            <a:r>
              <a:rPr lang="en-US" dirty="0" err="1" smtClean="0">
                <a:latin typeface="Helvetica Neue"/>
                <a:cs typeface="Helvetica Neue"/>
              </a:rPr>
              <a:t>Padamanabhan</a:t>
            </a:r>
            <a:r>
              <a:rPr lang="en-US" dirty="0" smtClean="0">
                <a:latin typeface="Helvetica Neue"/>
                <a:cs typeface="Helvetica Neue"/>
              </a:rPr>
              <a:t> et al. </a:t>
            </a:r>
            <a:r>
              <a:rPr lang="en-US" dirty="0">
                <a:latin typeface="Helvetica Neue"/>
                <a:cs typeface="Helvetica Neue"/>
              </a:rPr>
              <a:t>(2009) estimator</a:t>
            </a:r>
          </a:p>
        </p:txBody>
      </p:sp>
      <p:pic>
        <p:nvPicPr>
          <p:cNvPr id="6" name="Picture 5"/>
          <p:cNvPicPr>
            <a:picLocks noChangeAspect="1"/>
          </p:cNvPicPr>
          <p:nvPr/>
        </p:nvPicPr>
        <p:blipFill>
          <a:blip r:embed="rId3"/>
          <a:stretch>
            <a:fillRect/>
          </a:stretch>
        </p:blipFill>
        <p:spPr>
          <a:xfrm>
            <a:off x="3352800" y="6045200"/>
            <a:ext cx="2527300" cy="812800"/>
          </a:xfrm>
          <a:prstGeom prst="rect">
            <a:avLst/>
          </a:prstGeom>
        </p:spPr>
      </p:pic>
    </p:spTree>
    <p:extLst>
      <p:ext uri="{BB962C8B-B14F-4D97-AF65-F5344CB8AC3E}">
        <p14:creationId xmlns:p14="http://schemas.microsoft.com/office/powerpoint/2010/main" val="5112077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0"/>
            <a:ext cx="8885760" cy="830997"/>
          </a:xfrm>
          <a:prstGeom prst="rect">
            <a:avLst/>
          </a:prstGeom>
          <a:noFill/>
        </p:spPr>
        <p:txBody>
          <a:bodyPr wrap="none" rtlCol="0">
            <a:spAutoFit/>
          </a:bodyPr>
          <a:lstStyle/>
          <a:p>
            <a:r>
              <a:rPr lang="en-US" sz="3000" dirty="0" smtClean="0">
                <a:latin typeface="Helvetica Neue"/>
                <a:cs typeface="Helvetica Neue"/>
              </a:rPr>
              <a:t>Error Bars are computed by jackknifing the sample </a:t>
            </a:r>
          </a:p>
          <a:p>
            <a:r>
              <a:rPr lang="en-US" dirty="0">
                <a:latin typeface="Helvetica Neue"/>
                <a:cs typeface="Helvetica Neue"/>
              </a:rPr>
              <a:t>	</a:t>
            </a:r>
            <a:r>
              <a:rPr lang="en-US" dirty="0" smtClean="0">
                <a:latin typeface="Helvetica Neue"/>
                <a:cs typeface="Helvetica Neue"/>
              </a:rPr>
              <a:t>								 over 13 approximately equal area bins</a:t>
            </a:r>
          </a:p>
        </p:txBody>
      </p:sp>
      <p:pic>
        <p:nvPicPr>
          <p:cNvPr id="2" name="Picture 1"/>
          <p:cNvPicPr>
            <a:picLocks noChangeAspect="1"/>
          </p:cNvPicPr>
          <p:nvPr/>
        </p:nvPicPr>
        <p:blipFill>
          <a:blip r:embed="rId2"/>
          <a:stretch>
            <a:fillRect/>
          </a:stretch>
        </p:blipFill>
        <p:spPr>
          <a:xfrm>
            <a:off x="228600" y="914400"/>
            <a:ext cx="5791200" cy="5900468"/>
          </a:xfrm>
          <a:prstGeom prst="rect">
            <a:avLst/>
          </a:prstGeom>
        </p:spPr>
      </p:pic>
      <p:sp>
        <p:nvSpPr>
          <p:cNvPr id="5" name="Rectangle 4"/>
          <p:cNvSpPr/>
          <p:nvPr/>
        </p:nvSpPr>
        <p:spPr>
          <a:xfrm>
            <a:off x="3415695" y="6590166"/>
            <a:ext cx="5728305" cy="246221"/>
          </a:xfrm>
          <a:prstGeom prst="rect">
            <a:avLst/>
          </a:prstGeom>
        </p:spPr>
        <p:txBody>
          <a:bodyPr wrap="square">
            <a:spAutoFit/>
          </a:bodyPr>
          <a:lstStyle/>
          <a:p>
            <a:pPr algn="r"/>
            <a:r>
              <a:rPr lang="en-US" sz="1000" dirty="0">
                <a:latin typeface="Helvetica Neue"/>
                <a:cs typeface="Helvetica Neue"/>
                <a:hlinkClick r:id="rId3"/>
              </a:rPr>
              <a:t>https://inspirehep.net/record/861431/files/</a:t>
            </a:r>
            <a:r>
              <a:rPr lang="en-US" sz="1000" dirty="0" smtClean="0">
                <a:latin typeface="Helvetica Neue"/>
                <a:cs typeface="Helvetica Neue"/>
                <a:hlinkClick r:id="rId3"/>
              </a:rPr>
              <a:t>jacksamples_radec_vl_mb20_all.png</a:t>
            </a:r>
            <a:endParaRPr lang="en-US" sz="1000" dirty="0" smtClean="0">
              <a:latin typeface="Helvetica Neue"/>
              <a:cs typeface="Helvetica Neue"/>
            </a:endParaRPr>
          </a:p>
        </p:txBody>
      </p:sp>
      <p:sp>
        <p:nvSpPr>
          <p:cNvPr id="7" name="Rectangle 6"/>
          <p:cNvSpPr/>
          <p:nvPr/>
        </p:nvSpPr>
        <p:spPr>
          <a:xfrm>
            <a:off x="6284923" y="3905702"/>
            <a:ext cx="2667000" cy="2308324"/>
          </a:xfrm>
          <a:prstGeom prst="rect">
            <a:avLst/>
          </a:prstGeom>
        </p:spPr>
        <p:txBody>
          <a:bodyPr wrap="square">
            <a:spAutoFit/>
          </a:bodyPr>
          <a:lstStyle/>
          <a:p>
            <a:r>
              <a:rPr lang="en-US" dirty="0" smtClean="0">
                <a:latin typeface="Helvetica Neue"/>
                <a:cs typeface="Helvetica Neue"/>
              </a:rPr>
              <a:t>Figure from</a:t>
            </a:r>
            <a:r>
              <a:rPr lang="en-US" dirty="0" smtClean="0">
                <a:latin typeface="Helvetica Neue"/>
                <a:cs typeface="Helvetica Neue"/>
              </a:rPr>
              <a:t>:  </a:t>
            </a:r>
          </a:p>
          <a:p>
            <a:r>
              <a:rPr lang="en-US" dirty="0" smtClean="0">
                <a:latin typeface="Helvetica Neue"/>
                <a:cs typeface="Helvetica Neue"/>
              </a:rPr>
              <a:t>McBride </a:t>
            </a:r>
            <a:r>
              <a:rPr lang="en-US" dirty="0">
                <a:latin typeface="Helvetica Neue"/>
                <a:cs typeface="Helvetica Neue"/>
              </a:rPr>
              <a:t>et al. 2011</a:t>
            </a:r>
          </a:p>
          <a:p>
            <a:r>
              <a:rPr lang="en-US" i="1" dirty="0" smtClean="0">
                <a:latin typeface="Helvetica Neue"/>
                <a:cs typeface="Helvetica Neue"/>
              </a:rPr>
              <a:t>Three</a:t>
            </a:r>
            <a:r>
              <a:rPr lang="en-US" i="1" dirty="0">
                <a:latin typeface="Helvetica Neue"/>
                <a:cs typeface="Helvetica Neue"/>
              </a:rPr>
              <a:t>-Point Correlation Functions of SDSS Galaxies: Luminosity and Color Dependence in Redshift and Projected Space </a:t>
            </a:r>
          </a:p>
        </p:txBody>
      </p:sp>
    </p:spTree>
    <p:extLst>
      <p:ext uri="{BB962C8B-B14F-4D97-AF65-F5344CB8AC3E}">
        <p14:creationId xmlns:p14="http://schemas.microsoft.com/office/powerpoint/2010/main" val="19703324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0"/>
            <a:ext cx="7900119" cy="553998"/>
          </a:xfrm>
          <a:prstGeom prst="rect">
            <a:avLst/>
          </a:prstGeom>
          <a:noFill/>
        </p:spPr>
        <p:txBody>
          <a:bodyPr wrap="none" rtlCol="0">
            <a:spAutoFit/>
          </a:bodyPr>
          <a:lstStyle/>
          <a:p>
            <a:r>
              <a:rPr lang="en-US" sz="3000" dirty="0" smtClean="0"/>
              <a:t>Auto Correlation Function of 479 Peas from DR12</a:t>
            </a:r>
          </a:p>
        </p:txBody>
      </p:sp>
      <p:sp>
        <p:nvSpPr>
          <p:cNvPr id="6" name="TextBox 5"/>
          <p:cNvSpPr txBox="1"/>
          <p:nvPr/>
        </p:nvSpPr>
        <p:spPr>
          <a:xfrm>
            <a:off x="457200" y="5769401"/>
            <a:ext cx="7584378" cy="923330"/>
          </a:xfrm>
          <a:prstGeom prst="rect">
            <a:avLst/>
          </a:prstGeom>
          <a:noFill/>
        </p:spPr>
        <p:txBody>
          <a:bodyPr wrap="none" rtlCol="0">
            <a:spAutoFit/>
          </a:bodyPr>
          <a:lstStyle/>
          <a:p>
            <a:r>
              <a:rPr lang="en-US" dirty="0"/>
              <a:t>Shape is consistent with horizontal (no clustering signal seen) but uncertain . . .</a:t>
            </a:r>
          </a:p>
          <a:p>
            <a:r>
              <a:rPr lang="en-US" dirty="0" smtClean="0"/>
              <a:t>Small amplitude consistent with less clustered than other galaxy samples</a:t>
            </a:r>
          </a:p>
          <a:p>
            <a:r>
              <a:rPr lang="en-US" i="1" dirty="0"/>
              <a:t>Clearly stats too small for </a:t>
            </a:r>
            <a:r>
              <a:rPr lang="en-US" i="1" dirty="0" smtClean="0"/>
              <a:t>Autocorrelation</a:t>
            </a:r>
            <a:endParaRPr lang="en-US" i="1" dirty="0"/>
          </a:p>
        </p:txBody>
      </p:sp>
      <p:pic>
        <p:nvPicPr>
          <p:cNvPr id="4" name="Picture 3"/>
          <p:cNvPicPr>
            <a:picLocks noChangeAspect="1"/>
          </p:cNvPicPr>
          <p:nvPr/>
        </p:nvPicPr>
        <p:blipFill>
          <a:blip r:embed="rId3"/>
          <a:stretch>
            <a:fillRect/>
          </a:stretch>
        </p:blipFill>
        <p:spPr>
          <a:xfrm>
            <a:off x="474132" y="523759"/>
            <a:ext cx="7526867" cy="5477473"/>
          </a:xfrm>
          <a:prstGeom prst="rect">
            <a:avLst/>
          </a:prstGeom>
        </p:spPr>
      </p:pic>
    </p:spTree>
    <p:extLst>
      <p:ext uri="{BB962C8B-B14F-4D97-AF65-F5344CB8AC3E}">
        <p14:creationId xmlns:p14="http://schemas.microsoft.com/office/powerpoint/2010/main" val="66087035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Sample </a:t>
            </a:r>
            <a:endParaRPr lang="en-US" dirty="0"/>
          </a:p>
        </p:txBody>
      </p:sp>
      <p:sp>
        <p:nvSpPr>
          <p:cNvPr id="9" name="Rectangle 8"/>
          <p:cNvSpPr/>
          <p:nvPr/>
        </p:nvSpPr>
        <p:spPr>
          <a:xfrm>
            <a:off x="264403" y="1690806"/>
            <a:ext cx="4343400" cy="3323987"/>
          </a:xfrm>
          <a:prstGeom prst="rect">
            <a:avLst/>
          </a:prstGeom>
        </p:spPr>
        <p:txBody>
          <a:bodyPr wrap="square">
            <a:spAutoFit/>
          </a:bodyPr>
          <a:lstStyle/>
          <a:p>
            <a:r>
              <a:rPr lang="en-US" sz="3000" dirty="0" smtClean="0">
                <a:latin typeface="Helvetica Neue"/>
                <a:cs typeface="Helvetica Neue"/>
              </a:rPr>
              <a:t>Correlation function’s power come from improving statistics by comparing the peas to a well studied sample with higher spatial density.</a:t>
            </a:r>
          </a:p>
        </p:txBody>
      </p:sp>
      <p:pic>
        <p:nvPicPr>
          <p:cNvPr id="5" name="Picture 4"/>
          <p:cNvPicPr>
            <a:picLocks noChangeAspect="1"/>
          </p:cNvPicPr>
          <p:nvPr/>
        </p:nvPicPr>
        <p:blipFill>
          <a:blip r:embed="rId3"/>
          <a:stretch>
            <a:fillRect/>
          </a:stretch>
        </p:blipFill>
        <p:spPr>
          <a:xfrm>
            <a:off x="4572000" y="1452782"/>
            <a:ext cx="4402278" cy="4402278"/>
          </a:xfrm>
          <a:prstGeom prst="rect">
            <a:avLst/>
          </a:prstGeom>
        </p:spPr>
      </p:pic>
      <p:sp>
        <p:nvSpPr>
          <p:cNvPr id="6" name="Rectangle 5"/>
          <p:cNvSpPr/>
          <p:nvPr/>
        </p:nvSpPr>
        <p:spPr>
          <a:xfrm>
            <a:off x="609600" y="6550216"/>
            <a:ext cx="6790810" cy="461665"/>
          </a:xfrm>
          <a:prstGeom prst="rect">
            <a:avLst/>
          </a:prstGeom>
        </p:spPr>
        <p:txBody>
          <a:bodyPr wrap="square">
            <a:spAutoFit/>
          </a:bodyPr>
          <a:lstStyle/>
          <a:p>
            <a:r>
              <a:rPr lang="en-US" sz="1200" dirty="0">
                <a:hlinkClick r:id="rId4"/>
              </a:rPr>
              <a:t>http://wwwmpa.mpa-garching.mpg.de/mpa/research/current_research/hl2012-1/hl2012-1-en-</a:t>
            </a:r>
            <a:r>
              <a:rPr lang="en-US" sz="1200" dirty="0" smtClean="0">
                <a:hlinkClick r:id="rId4"/>
              </a:rPr>
              <a:t>print.html</a:t>
            </a:r>
            <a:endParaRPr lang="en-US" sz="1200" dirty="0" smtClean="0"/>
          </a:p>
          <a:p>
            <a:endParaRPr lang="en-US" sz="1200" dirty="0"/>
          </a:p>
        </p:txBody>
      </p:sp>
      <p:cxnSp>
        <p:nvCxnSpPr>
          <p:cNvPr id="4" name="Straight Arrow Connector 3"/>
          <p:cNvCxnSpPr/>
          <p:nvPr/>
        </p:nvCxnSpPr>
        <p:spPr>
          <a:xfrm flipV="1">
            <a:off x="5181600" y="3003580"/>
            <a:ext cx="685800" cy="152400"/>
          </a:xfrm>
          <a:prstGeom prst="straightConnector1">
            <a:avLst/>
          </a:prstGeom>
          <a:ln w="5715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876800" y="3352800"/>
            <a:ext cx="1441420" cy="646331"/>
          </a:xfrm>
          <a:prstGeom prst="rect">
            <a:avLst/>
          </a:prstGeom>
          <a:noFill/>
        </p:spPr>
        <p:txBody>
          <a:bodyPr wrap="none" rtlCol="0">
            <a:spAutoFit/>
          </a:bodyPr>
          <a:lstStyle/>
          <a:p>
            <a:r>
              <a:rPr lang="en-US" b="1" dirty="0" smtClean="0">
                <a:solidFill>
                  <a:schemeClr val="bg1"/>
                </a:solidFill>
                <a:latin typeface="Helvetica Neue"/>
                <a:cs typeface="Helvetica Neue"/>
              </a:rPr>
              <a:t>SDSS</a:t>
            </a:r>
          </a:p>
          <a:p>
            <a:r>
              <a:rPr lang="en-US" b="1" dirty="0" err="1" smtClean="0">
                <a:solidFill>
                  <a:schemeClr val="bg1"/>
                </a:solidFill>
                <a:latin typeface="Helvetica Neue"/>
                <a:cs typeface="Helvetica Neue"/>
              </a:rPr>
              <a:t>Lowz</a:t>
            </a:r>
            <a:r>
              <a:rPr lang="en-US" b="1" dirty="0" smtClean="0">
                <a:solidFill>
                  <a:schemeClr val="bg1"/>
                </a:solidFill>
                <a:latin typeface="Helvetica Neue"/>
                <a:cs typeface="Helvetica Neue"/>
              </a:rPr>
              <a:t> LRGs</a:t>
            </a:r>
            <a:endParaRPr lang="en-US" b="1" dirty="0">
              <a:solidFill>
                <a:schemeClr val="bg1"/>
              </a:solidFill>
              <a:latin typeface="Helvetica Neue"/>
              <a:cs typeface="Helvetica Neue"/>
            </a:endParaRPr>
          </a:p>
        </p:txBody>
      </p:sp>
    </p:spTree>
    <p:extLst>
      <p:ext uri="{BB962C8B-B14F-4D97-AF65-F5344CB8AC3E}">
        <p14:creationId xmlns:p14="http://schemas.microsoft.com/office/powerpoint/2010/main" val="32488241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64" y="0"/>
            <a:ext cx="9144000" cy="1143000"/>
          </a:xfrm>
        </p:spPr>
        <p:txBody>
          <a:bodyPr>
            <a:normAutofit/>
          </a:bodyPr>
          <a:lstStyle/>
          <a:p>
            <a:r>
              <a:rPr lang="en-US" sz="3800" dirty="0" smtClean="0"/>
              <a:t>Comparison </a:t>
            </a:r>
            <a:r>
              <a:rPr lang="en-US" sz="3800" dirty="0"/>
              <a:t>S</a:t>
            </a:r>
            <a:r>
              <a:rPr lang="en-US" sz="3800" dirty="0" smtClean="0"/>
              <a:t>ample: </a:t>
            </a:r>
            <a:r>
              <a:rPr lang="en-US" sz="3800" dirty="0" smtClean="0">
                <a:solidFill>
                  <a:srgbClr val="FF0000"/>
                </a:solidFill>
              </a:rPr>
              <a:t>Luminous Red Galaxies</a:t>
            </a:r>
            <a:endParaRPr lang="en-US" sz="3800" dirty="0">
              <a:solidFill>
                <a:srgbClr val="FF0000"/>
              </a:solidFill>
            </a:endParaRPr>
          </a:p>
        </p:txBody>
      </p:sp>
      <p:sp>
        <p:nvSpPr>
          <p:cNvPr id="3" name="Content Placeholder 2"/>
          <p:cNvSpPr>
            <a:spLocks noGrp="1"/>
          </p:cNvSpPr>
          <p:nvPr>
            <p:ph idx="1"/>
          </p:nvPr>
        </p:nvSpPr>
        <p:spPr>
          <a:xfrm>
            <a:off x="228600" y="990601"/>
            <a:ext cx="8898078" cy="3200400"/>
          </a:xfrm>
        </p:spPr>
        <p:txBody>
          <a:bodyPr/>
          <a:lstStyle/>
          <a:p>
            <a:r>
              <a:rPr lang="en-US" dirty="0" smtClean="0"/>
              <a:t>Homogenous well studied sample</a:t>
            </a:r>
          </a:p>
          <a:p>
            <a:r>
              <a:rPr lang="en-US" dirty="0" smtClean="0"/>
              <a:t>Successfully constrained cosmological parameters </a:t>
            </a:r>
            <a:r>
              <a:rPr lang="en-US" sz="2000" dirty="0" smtClean="0"/>
              <a:t>(e.g., </a:t>
            </a:r>
            <a:r>
              <a:rPr lang="en-US" sz="2000" dirty="0" err="1" smtClean="0"/>
              <a:t>Tegmark</a:t>
            </a:r>
            <a:r>
              <a:rPr lang="en-US" sz="2000" dirty="0" smtClean="0"/>
              <a:t> et a. 2004)</a:t>
            </a:r>
          </a:p>
          <a:p>
            <a:r>
              <a:rPr lang="en-US" dirty="0" smtClean="0"/>
              <a:t>HOD models are good fit </a:t>
            </a:r>
            <a:r>
              <a:rPr lang="en-US" sz="2000" dirty="0" smtClean="0"/>
              <a:t>(</a:t>
            </a:r>
            <a:r>
              <a:rPr lang="en-US" sz="2000" dirty="0" err="1" smtClean="0"/>
              <a:t>Zehavi</a:t>
            </a:r>
            <a:r>
              <a:rPr lang="en-US" sz="2000" dirty="0" smtClean="0"/>
              <a:t> et al. 2005, Reid &amp; </a:t>
            </a:r>
            <a:r>
              <a:rPr lang="en-US" sz="2000" dirty="0" err="1" smtClean="0"/>
              <a:t>Spergel</a:t>
            </a:r>
            <a:r>
              <a:rPr lang="en-US" sz="2000" dirty="0" smtClean="0"/>
              <a:t> 2009, White et al. 2011)</a:t>
            </a:r>
          </a:p>
        </p:txBody>
      </p:sp>
      <p:sp>
        <p:nvSpPr>
          <p:cNvPr id="5" name="Rectangle 4"/>
          <p:cNvSpPr/>
          <p:nvPr/>
        </p:nvSpPr>
        <p:spPr>
          <a:xfrm>
            <a:off x="2621" y="6550216"/>
            <a:ext cx="6790810" cy="461665"/>
          </a:xfrm>
          <a:prstGeom prst="rect">
            <a:avLst/>
          </a:prstGeom>
        </p:spPr>
        <p:txBody>
          <a:bodyPr wrap="square">
            <a:spAutoFit/>
          </a:bodyPr>
          <a:lstStyle/>
          <a:p>
            <a:r>
              <a:rPr lang="en-US" sz="1200" dirty="0">
                <a:hlinkClick r:id="rId3"/>
              </a:rPr>
              <a:t>http://wwwmpa.mpa-garching.mpg.de/mpa/research/current_research/hl2012-1/hl2012-1-en-</a:t>
            </a:r>
            <a:r>
              <a:rPr lang="en-US" sz="1200" dirty="0" smtClean="0">
                <a:hlinkClick r:id="rId3"/>
              </a:rPr>
              <a:t>print.html</a:t>
            </a:r>
            <a:endParaRPr lang="en-US" sz="1200" dirty="0" smtClean="0"/>
          </a:p>
          <a:p>
            <a:endParaRPr lang="en-US" sz="1200" dirty="0"/>
          </a:p>
        </p:txBody>
      </p:sp>
      <p:pic>
        <p:nvPicPr>
          <p:cNvPr id="7" name="Picture 6"/>
          <p:cNvPicPr>
            <a:picLocks noChangeAspect="1"/>
          </p:cNvPicPr>
          <p:nvPr/>
        </p:nvPicPr>
        <p:blipFill>
          <a:blip r:embed="rId4"/>
          <a:stretch>
            <a:fillRect/>
          </a:stretch>
        </p:blipFill>
        <p:spPr>
          <a:xfrm>
            <a:off x="5334000" y="3063820"/>
            <a:ext cx="3792678" cy="3792678"/>
          </a:xfrm>
          <a:prstGeom prst="rect">
            <a:avLst/>
          </a:prstGeom>
        </p:spPr>
      </p:pic>
    </p:spTree>
    <p:extLst>
      <p:ext uri="{BB962C8B-B14F-4D97-AF65-F5344CB8AC3E}">
        <p14:creationId xmlns:p14="http://schemas.microsoft.com/office/powerpoint/2010/main" val="36712006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31837" y="-228600"/>
            <a:ext cx="5320222" cy="3886200"/>
          </a:xfrm>
          <a:prstGeom prst="rect">
            <a:avLst/>
          </a:prstGeom>
        </p:spPr>
      </p:pic>
      <p:sp>
        <p:nvSpPr>
          <p:cNvPr id="3" name="TextBox 2"/>
          <p:cNvSpPr txBox="1"/>
          <p:nvPr/>
        </p:nvSpPr>
        <p:spPr>
          <a:xfrm>
            <a:off x="165815" y="164068"/>
            <a:ext cx="5930186" cy="492443"/>
          </a:xfrm>
          <a:prstGeom prst="rect">
            <a:avLst/>
          </a:prstGeom>
          <a:noFill/>
        </p:spPr>
        <p:txBody>
          <a:bodyPr wrap="square" rtlCol="0">
            <a:spAutoFit/>
          </a:bodyPr>
          <a:lstStyle/>
          <a:p>
            <a:r>
              <a:rPr lang="en-US" sz="2600" b="1" dirty="0" smtClean="0">
                <a:solidFill>
                  <a:srgbClr val="008000"/>
                </a:solidFill>
              </a:rPr>
              <a:t>LRG’s well matched in z</a:t>
            </a:r>
          </a:p>
        </p:txBody>
      </p:sp>
      <p:pic>
        <p:nvPicPr>
          <p:cNvPr id="4" name="Picture 3"/>
          <p:cNvPicPr>
            <a:picLocks noChangeAspect="1"/>
          </p:cNvPicPr>
          <p:nvPr/>
        </p:nvPicPr>
        <p:blipFill>
          <a:blip r:embed="rId3"/>
          <a:stretch>
            <a:fillRect/>
          </a:stretch>
        </p:blipFill>
        <p:spPr>
          <a:xfrm>
            <a:off x="5216" y="3200400"/>
            <a:ext cx="9179949" cy="4970885"/>
          </a:xfrm>
          <a:prstGeom prst="rect">
            <a:avLst/>
          </a:prstGeom>
        </p:spPr>
      </p:pic>
      <p:sp>
        <p:nvSpPr>
          <p:cNvPr id="5" name="TextBox 4"/>
          <p:cNvSpPr txBox="1"/>
          <p:nvPr/>
        </p:nvSpPr>
        <p:spPr>
          <a:xfrm>
            <a:off x="5216" y="2954178"/>
            <a:ext cx="4038600" cy="492443"/>
          </a:xfrm>
          <a:prstGeom prst="rect">
            <a:avLst/>
          </a:prstGeom>
          <a:noFill/>
        </p:spPr>
        <p:txBody>
          <a:bodyPr wrap="square" rtlCol="0">
            <a:spAutoFit/>
          </a:bodyPr>
          <a:lstStyle/>
          <a:p>
            <a:r>
              <a:rPr lang="en-US" sz="2600" b="1" dirty="0" smtClean="0">
                <a:solidFill>
                  <a:srgbClr val="008000"/>
                </a:solidFill>
              </a:rPr>
              <a:t>Mostly in RA/Dec</a:t>
            </a:r>
            <a:endParaRPr lang="en-US" sz="2600" b="1" dirty="0">
              <a:solidFill>
                <a:srgbClr val="008000"/>
              </a:solidFill>
            </a:endParaRPr>
          </a:p>
        </p:txBody>
      </p:sp>
    </p:spTree>
    <p:extLst>
      <p:ext uri="{BB962C8B-B14F-4D97-AF65-F5344CB8AC3E}">
        <p14:creationId xmlns:p14="http://schemas.microsoft.com/office/powerpoint/2010/main" val="39574221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569407"/>
            <a:ext cx="9144000" cy="6288593"/>
          </a:xfrm>
          <a:prstGeom prst="rect">
            <a:avLst/>
          </a:prstGeom>
        </p:spPr>
      </p:pic>
      <p:sp>
        <p:nvSpPr>
          <p:cNvPr id="10" name="TextBox 9"/>
          <p:cNvSpPr txBox="1"/>
          <p:nvPr/>
        </p:nvSpPr>
        <p:spPr>
          <a:xfrm>
            <a:off x="0" y="5193"/>
            <a:ext cx="9144000" cy="830997"/>
          </a:xfrm>
          <a:prstGeom prst="rect">
            <a:avLst/>
          </a:prstGeom>
          <a:noFill/>
        </p:spPr>
        <p:txBody>
          <a:bodyPr wrap="square" rtlCol="0">
            <a:spAutoFit/>
          </a:bodyPr>
          <a:lstStyle/>
          <a:p>
            <a:r>
              <a:rPr lang="en-US" sz="3200" dirty="0" smtClean="0"/>
              <a:t>AUTO Correlation function from the LRGs </a:t>
            </a:r>
            <a:endParaRPr lang="en-US" sz="1600" dirty="0" smtClean="0"/>
          </a:p>
          <a:p>
            <a:pPr algn="r"/>
            <a:r>
              <a:rPr lang="en-US" sz="1600" dirty="0"/>
              <a:t>	</a:t>
            </a:r>
            <a:r>
              <a:rPr lang="en-US" sz="1600" dirty="0" smtClean="0"/>
              <a:t>										(sample provided by N </a:t>
            </a:r>
            <a:r>
              <a:rPr lang="en-US" sz="1600" dirty="0" err="1" smtClean="0"/>
              <a:t>Padmanabhan</a:t>
            </a:r>
            <a:r>
              <a:rPr lang="en-US" sz="1600" dirty="0" smtClean="0"/>
              <a:t>, BOSS)</a:t>
            </a:r>
          </a:p>
        </p:txBody>
      </p:sp>
      <p:sp>
        <p:nvSpPr>
          <p:cNvPr id="5" name="TextBox 4"/>
          <p:cNvSpPr txBox="1"/>
          <p:nvPr/>
        </p:nvSpPr>
        <p:spPr>
          <a:xfrm>
            <a:off x="6096000" y="3962400"/>
            <a:ext cx="627771" cy="369332"/>
          </a:xfrm>
          <a:prstGeom prst="rect">
            <a:avLst/>
          </a:prstGeom>
          <a:noFill/>
        </p:spPr>
        <p:txBody>
          <a:bodyPr wrap="none" rtlCol="0">
            <a:spAutoFit/>
          </a:bodyPr>
          <a:lstStyle/>
          <a:p>
            <a:r>
              <a:rPr lang="en-US" dirty="0" smtClean="0"/>
              <a:t>w</a:t>
            </a:r>
            <a:r>
              <a:rPr lang="en-US" baseline="-25000" dirty="0" smtClean="0"/>
              <a:t>p,2h</a:t>
            </a:r>
            <a:endParaRPr lang="en-US" dirty="0"/>
          </a:p>
        </p:txBody>
      </p:sp>
      <p:sp>
        <p:nvSpPr>
          <p:cNvPr id="6" name="TextBox 5"/>
          <p:cNvSpPr txBox="1"/>
          <p:nvPr/>
        </p:nvSpPr>
        <p:spPr>
          <a:xfrm>
            <a:off x="2590800" y="2406134"/>
            <a:ext cx="627771" cy="369332"/>
          </a:xfrm>
          <a:prstGeom prst="rect">
            <a:avLst/>
          </a:prstGeom>
          <a:noFill/>
        </p:spPr>
        <p:txBody>
          <a:bodyPr wrap="none" rtlCol="0">
            <a:spAutoFit/>
          </a:bodyPr>
          <a:lstStyle/>
          <a:p>
            <a:r>
              <a:rPr lang="en-US" dirty="0"/>
              <a:t>w</a:t>
            </a:r>
            <a:r>
              <a:rPr lang="en-US" baseline="-25000" dirty="0" smtClean="0"/>
              <a:t>p,1h</a:t>
            </a:r>
            <a:endParaRPr lang="en-US" dirty="0"/>
          </a:p>
        </p:txBody>
      </p:sp>
      <p:cxnSp>
        <p:nvCxnSpPr>
          <p:cNvPr id="7" name="Straight Arrow Connector 6"/>
          <p:cNvCxnSpPr/>
          <p:nvPr/>
        </p:nvCxnSpPr>
        <p:spPr>
          <a:xfrm>
            <a:off x="1371600" y="1987014"/>
            <a:ext cx="0" cy="1137186"/>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43000" y="1617682"/>
            <a:ext cx="3384310" cy="369332"/>
          </a:xfrm>
          <a:prstGeom prst="rect">
            <a:avLst/>
          </a:prstGeom>
          <a:noFill/>
        </p:spPr>
        <p:txBody>
          <a:bodyPr wrap="none" rtlCol="0">
            <a:spAutoFit/>
          </a:bodyPr>
          <a:lstStyle/>
          <a:p>
            <a:r>
              <a:rPr lang="en-US" dirty="0" smtClean="0">
                <a:solidFill>
                  <a:srgbClr val="0000FF"/>
                </a:solidFill>
              </a:rPr>
              <a:t>Smaller amplitude, less clustered?</a:t>
            </a:r>
            <a:endParaRPr lang="en-US" dirty="0">
              <a:solidFill>
                <a:srgbClr val="0000FF"/>
              </a:solidFill>
            </a:endParaRPr>
          </a:p>
        </p:txBody>
      </p:sp>
    </p:spTree>
    <p:extLst>
      <p:ext uri="{BB962C8B-B14F-4D97-AF65-F5344CB8AC3E}">
        <p14:creationId xmlns:p14="http://schemas.microsoft.com/office/powerpoint/2010/main" val="11473844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399" y="914400"/>
            <a:ext cx="8315131" cy="6051110"/>
          </a:xfrm>
          <a:prstGeom prst="rect">
            <a:avLst/>
          </a:prstGeom>
        </p:spPr>
      </p:pic>
      <p:sp>
        <p:nvSpPr>
          <p:cNvPr id="3" name="TextBox 2"/>
          <p:cNvSpPr txBox="1"/>
          <p:nvPr/>
        </p:nvSpPr>
        <p:spPr>
          <a:xfrm>
            <a:off x="685800" y="381000"/>
            <a:ext cx="5305471" cy="369332"/>
          </a:xfrm>
          <a:prstGeom prst="rect">
            <a:avLst/>
          </a:prstGeom>
          <a:noFill/>
        </p:spPr>
        <p:txBody>
          <a:bodyPr wrap="none" rtlCol="0">
            <a:spAutoFit/>
          </a:bodyPr>
          <a:lstStyle/>
          <a:p>
            <a:r>
              <a:rPr lang="en-US" dirty="0" smtClean="0"/>
              <a:t>Cross Correlation function – under construction . . . . . . </a:t>
            </a:r>
            <a:endParaRPr lang="en-US" dirty="0"/>
          </a:p>
        </p:txBody>
      </p:sp>
      <p:sp>
        <p:nvSpPr>
          <p:cNvPr id="5" name="Rectangle 4"/>
          <p:cNvSpPr/>
          <p:nvPr/>
        </p:nvSpPr>
        <p:spPr>
          <a:xfrm rot="1795433">
            <a:off x="2829540" y="3136212"/>
            <a:ext cx="5089114"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IN PROGRESS</a:t>
            </a:r>
            <a:endPar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5532605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sz="half" idx="1"/>
          </p:nvPr>
        </p:nvSpPr>
        <p:spPr>
          <a:xfrm>
            <a:off x="3307" y="990600"/>
            <a:ext cx="7921494" cy="4957909"/>
          </a:xfrm>
        </p:spPr>
        <p:txBody>
          <a:bodyPr>
            <a:normAutofit/>
          </a:bodyPr>
          <a:lstStyle/>
          <a:p>
            <a:pPr eaLnBrk="1" hangingPunct="1"/>
            <a:r>
              <a:rPr lang="en-US" sz="1800" i="1" dirty="0">
                <a:latin typeface="Helvetica Neue"/>
                <a:cs typeface="Helvetica Neue"/>
              </a:rPr>
              <a:t>peas of cake !</a:t>
            </a:r>
          </a:p>
          <a:p>
            <a:pPr eaLnBrk="1" hangingPunct="1"/>
            <a:r>
              <a:rPr lang="en-US" sz="1800" i="1" dirty="0">
                <a:latin typeface="Helvetica Neue"/>
                <a:cs typeface="Helvetica Neue"/>
              </a:rPr>
              <a:t>Do the mushy ones also count?</a:t>
            </a:r>
          </a:p>
          <a:p>
            <a:pPr eaLnBrk="1" hangingPunct="1"/>
            <a:r>
              <a:rPr lang="en-US" sz="1800" i="1" dirty="0">
                <a:latin typeface="Helvetica Neue"/>
                <a:cs typeface="Helvetica Neue"/>
              </a:rPr>
              <a:t>I'm classifying my bean salad!</a:t>
            </a:r>
          </a:p>
          <a:p>
            <a:pPr eaLnBrk="1" hangingPunct="1"/>
            <a:r>
              <a:rPr lang="en-US" sz="1800" i="1" dirty="0">
                <a:latin typeface="Helvetica Neue"/>
                <a:cs typeface="Helvetica Neue"/>
              </a:rPr>
              <a:t>Where are the Knights of Ni when you need them?</a:t>
            </a:r>
          </a:p>
          <a:p>
            <a:pPr lvl="1" eaLnBrk="1" hangingPunct="1"/>
            <a:r>
              <a:rPr lang="en-US" sz="1800" i="1" dirty="0">
                <a:latin typeface="Helvetica Neue"/>
                <a:cs typeface="Helvetica Neue"/>
              </a:rPr>
              <a:t>"We will say 'Ni!' again to you if you do not </a:t>
            </a:r>
            <a:r>
              <a:rPr lang="en-US" sz="1800" i="1" dirty="0" err="1">
                <a:latin typeface="Helvetica Neue"/>
                <a:cs typeface="Helvetica Neue"/>
              </a:rPr>
              <a:t>ap</a:t>
            </a:r>
            <a:r>
              <a:rPr lang="en-US" sz="1800" i="1" dirty="0">
                <a:latin typeface="Helvetica Neue"/>
                <a:cs typeface="Helvetica Neue"/>
              </a:rPr>
              <a:t>-pea-se us . . .</a:t>
            </a:r>
            <a:r>
              <a:rPr lang="ja-JP" altLang="en-US" sz="1800" i="1" dirty="0">
                <a:latin typeface="Helvetica Neue"/>
                <a:cs typeface="Helvetica Neue"/>
              </a:rPr>
              <a:t>”</a:t>
            </a:r>
            <a:r>
              <a:rPr lang="en-US" altLang="ja-JP" sz="1800" i="1" dirty="0">
                <a:latin typeface="Helvetica Neue"/>
                <a:cs typeface="Helvetica Neue"/>
              </a:rPr>
              <a:t> </a:t>
            </a:r>
          </a:p>
          <a:p>
            <a:pPr eaLnBrk="1" hangingPunct="1"/>
            <a:r>
              <a:rPr lang="en-US" sz="1800" i="1" dirty="0">
                <a:latin typeface="Helvetica Neue"/>
                <a:cs typeface="Helvetica Neue"/>
              </a:rPr>
              <a:t>what on earth would I do without peas !  Cheesy</a:t>
            </a:r>
          </a:p>
          <a:p>
            <a:pPr eaLnBrk="1" hangingPunct="1"/>
            <a:r>
              <a:rPr lang="en-US" sz="1800" i="1" dirty="0">
                <a:latin typeface="Helvetica Neue"/>
                <a:cs typeface="Helvetica Neue"/>
              </a:rPr>
              <a:t>Practically Perfect Patching of Peas</a:t>
            </a:r>
          </a:p>
        </p:txBody>
      </p:sp>
      <p:pic>
        <p:nvPicPr>
          <p:cNvPr id="212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750" y="152401"/>
            <a:ext cx="274484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375" y="3428999"/>
            <a:ext cx="5474698" cy="271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072" y="3429000"/>
            <a:ext cx="2745057" cy="2719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Rectangle 2"/>
          <p:cNvSpPr txBox="1">
            <a:spLocks noChangeArrowheads="1"/>
          </p:cNvSpPr>
          <p:nvPr/>
        </p:nvSpPr>
        <p:spPr>
          <a:xfrm>
            <a:off x="2361272" y="3431227"/>
            <a:ext cx="5029201" cy="419037"/>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FF00"/>
                </a:solidFill>
                <a:latin typeface="Calibri" charset="0"/>
                <a:cs typeface="Verdana" charset="0"/>
              </a:rPr>
              <a:t>Small, Round &amp; Green?</a:t>
            </a:r>
            <a:endParaRPr lang="en-US" sz="3000" dirty="0">
              <a:solidFill>
                <a:srgbClr val="00FF00"/>
              </a:solidFill>
              <a:latin typeface="Calibri" charset="0"/>
              <a:cs typeface="Verdana" charset="0"/>
            </a:endParaRPr>
          </a:p>
        </p:txBody>
      </p:sp>
      <p:pic>
        <p:nvPicPr>
          <p:cNvPr id="12"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4138" y="177063"/>
            <a:ext cx="2201862" cy="38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98524" y="133350"/>
            <a:ext cx="1531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335501" y="133350"/>
            <a:ext cx="1736938" cy="49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42088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normAutofit/>
          </a:bodyPr>
          <a:lstStyle/>
          <a:p>
            <a:r>
              <a:rPr lang="en-US" dirty="0" smtClean="0"/>
              <a:t>What’s next?</a:t>
            </a:r>
            <a:endParaRPr lang="en-US" dirty="0"/>
          </a:p>
        </p:txBody>
      </p:sp>
      <p:sp>
        <p:nvSpPr>
          <p:cNvPr id="3" name="Content Placeholder 2"/>
          <p:cNvSpPr>
            <a:spLocks noGrp="1"/>
          </p:cNvSpPr>
          <p:nvPr>
            <p:ph idx="1"/>
          </p:nvPr>
        </p:nvSpPr>
        <p:spPr>
          <a:xfrm>
            <a:off x="171752" y="990600"/>
            <a:ext cx="8534400" cy="5486400"/>
          </a:xfrm>
        </p:spPr>
        <p:txBody>
          <a:bodyPr>
            <a:normAutofit/>
          </a:bodyPr>
          <a:lstStyle/>
          <a:p>
            <a:r>
              <a:rPr lang="en-US" dirty="0" smtClean="0"/>
              <a:t>Suggestions that peas are less clustered than LRG hold consistent w/ previous work.</a:t>
            </a:r>
            <a:endParaRPr lang="en-US" dirty="0"/>
          </a:p>
          <a:p>
            <a:r>
              <a:rPr lang="en-US" dirty="0" smtClean="0"/>
              <a:t>Questions:</a:t>
            </a:r>
          </a:p>
          <a:p>
            <a:pPr lvl="1"/>
            <a:r>
              <a:rPr lang="en-US" dirty="0" smtClean="0"/>
              <a:t>Update to </a:t>
            </a:r>
            <a:r>
              <a:rPr lang="en-US" dirty="0" err="1" smtClean="0"/>
              <a:t>Padamanabhan</a:t>
            </a:r>
            <a:r>
              <a:rPr lang="en-US" dirty="0" smtClean="0"/>
              <a:t> et et al. (</a:t>
            </a:r>
            <a:r>
              <a:rPr lang="en-US" dirty="0"/>
              <a:t>2009</a:t>
            </a:r>
            <a:r>
              <a:rPr lang="en-US" dirty="0" smtClean="0"/>
              <a:t>)</a:t>
            </a:r>
            <a:r>
              <a:rPr lang="en-US" dirty="0"/>
              <a:t> </a:t>
            </a:r>
            <a:r>
              <a:rPr lang="en-US" dirty="0" smtClean="0"/>
              <a:t>cross-correlation</a:t>
            </a:r>
          </a:p>
          <a:p>
            <a:pPr lvl="1"/>
            <a:r>
              <a:rPr lang="en-US" dirty="0" smtClean="0"/>
              <a:t>Update errors from Jackknife to Bootstrapping </a:t>
            </a:r>
            <a:r>
              <a:rPr lang="en-US" dirty="0"/>
              <a:t>sample </a:t>
            </a:r>
            <a:r>
              <a:rPr lang="en-US" dirty="0" smtClean="0"/>
              <a:t>following </a:t>
            </a:r>
            <a:r>
              <a:rPr lang="en-US" dirty="0" err="1" smtClean="0"/>
              <a:t>Padamanabhan</a:t>
            </a:r>
            <a:r>
              <a:rPr lang="en-US" dirty="0" smtClean="0"/>
              <a:t> et al.</a:t>
            </a:r>
          </a:p>
          <a:p>
            <a:pPr lvl="1"/>
            <a:r>
              <a:rPr lang="en-US" dirty="0" smtClean="0"/>
              <a:t>Visiting sample selection – broad but ‘pure’, requiring spectral BPT diagnostics of SF . . . </a:t>
            </a:r>
          </a:p>
          <a:p>
            <a:pPr lvl="1"/>
            <a:r>
              <a:rPr lang="en-US" dirty="0" smtClean="0"/>
              <a:t>Characterize bias (halo mass) in comparison to LRGs</a:t>
            </a:r>
            <a:endParaRPr lang="en-US" dirty="0"/>
          </a:p>
        </p:txBody>
      </p:sp>
    </p:spTree>
    <p:extLst>
      <p:ext uri="{BB962C8B-B14F-4D97-AF65-F5344CB8AC3E}">
        <p14:creationId xmlns:p14="http://schemas.microsoft.com/office/powerpoint/2010/main" val="126936701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8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554489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2100" y="1524000"/>
            <a:ext cx="6019800" cy="3797300"/>
          </a:xfrm>
          <a:prstGeom prst="rect">
            <a:avLst/>
          </a:prstGeom>
        </p:spPr>
      </p:pic>
      <p:sp>
        <p:nvSpPr>
          <p:cNvPr id="5" name="Rectangle 4"/>
          <p:cNvSpPr/>
          <p:nvPr/>
        </p:nvSpPr>
        <p:spPr>
          <a:xfrm>
            <a:off x="4567932" y="5486400"/>
            <a:ext cx="4572000" cy="1200329"/>
          </a:xfrm>
          <a:prstGeom prst="rect">
            <a:avLst/>
          </a:prstGeom>
        </p:spPr>
        <p:txBody>
          <a:bodyPr>
            <a:spAutoFit/>
          </a:bodyPr>
          <a:lstStyle/>
          <a:p>
            <a:r>
              <a:rPr lang="en-US" dirty="0">
                <a:hlinkClick r:id="rId3"/>
              </a:rPr>
              <a:t>http://www.nbcnews.com/id/12801391/ns/technology_and_science-space/t/cosmic-map-highlights-knowledge-gap/#.</a:t>
            </a:r>
            <a:r>
              <a:rPr lang="en-US" dirty="0" smtClean="0">
                <a:hlinkClick r:id="rId3"/>
              </a:rPr>
              <a:t>WV0CMdPyunc</a:t>
            </a:r>
            <a:endParaRPr lang="en-US" dirty="0" smtClean="0"/>
          </a:p>
          <a:p>
            <a:endParaRPr lang="en-US" dirty="0"/>
          </a:p>
        </p:txBody>
      </p:sp>
    </p:spTree>
    <p:extLst>
      <p:ext uri="{BB962C8B-B14F-4D97-AF65-F5344CB8AC3E}">
        <p14:creationId xmlns:p14="http://schemas.microsoft.com/office/powerpoint/2010/main" val="2520443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04" y="1506027"/>
            <a:ext cx="7620000" cy="5504373"/>
          </a:xfrm>
          <a:prstGeom prst="rect">
            <a:avLst/>
          </a:prstGeom>
        </p:spPr>
      </p:pic>
      <p:sp>
        <p:nvSpPr>
          <p:cNvPr id="10" name="TextBox 9"/>
          <p:cNvSpPr txBox="1"/>
          <p:nvPr/>
        </p:nvSpPr>
        <p:spPr>
          <a:xfrm>
            <a:off x="152400" y="228600"/>
            <a:ext cx="7962298" cy="1415772"/>
          </a:xfrm>
          <a:prstGeom prst="rect">
            <a:avLst/>
          </a:prstGeom>
          <a:noFill/>
        </p:spPr>
        <p:txBody>
          <a:bodyPr wrap="none" rtlCol="0">
            <a:spAutoFit/>
          </a:bodyPr>
          <a:lstStyle/>
          <a:p>
            <a:r>
              <a:rPr lang="en-US" sz="3200" dirty="0" smtClean="0"/>
              <a:t>AUTO Correlation function from the LRGs </a:t>
            </a:r>
            <a:endParaRPr lang="en-US" dirty="0" smtClean="0"/>
          </a:p>
          <a:p>
            <a:r>
              <a:rPr lang="en-US" dirty="0"/>
              <a:t>	</a:t>
            </a:r>
            <a:r>
              <a:rPr lang="en-US" dirty="0" smtClean="0"/>
              <a:t>(sample provided by N </a:t>
            </a:r>
            <a:r>
              <a:rPr lang="en-US" dirty="0" err="1" smtClean="0"/>
              <a:t>Padmanabhan</a:t>
            </a:r>
            <a:r>
              <a:rPr lang="en-US" dirty="0" smtClean="0"/>
              <a:t>)</a:t>
            </a:r>
          </a:p>
          <a:p>
            <a:r>
              <a:rPr lang="en-US" dirty="0"/>
              <a:t>	</a:t>
            </a:r>
            <a:r>
              <a:rPr lang="en-US" dirty="0" smtClean="0"/>
              <a:t>Sample galaxy_DR12v5 LOWZ (N &amp; S) files, limit 0.112&lt;z&lt;0.36, </a:t>
            </a:r>
            <a:r>
              <a:rPr lang="fi-FI" dirty="0"/>
              <a:t>287751</a:t>
            </a:r>
            <a:r>
              <a:rPr lang="en-US" dirty="0" smtClean="0"/>
              <a:t>galaxies</a:t>
            </a:r>
          </a:p>
          <a:p>
            <a:r>
              <a:rPr lang="en-US" dirty="0"/>
              <a:t>	</a:t>
            </a:r>
            <a:r>
              <a:rPr lang="en-US" dirty="0" err="1" smtClean="0"/>
              <a:t>Randoms</a:t>
            </a:r>
            <a:r>
              <a:rPr lang="en-US" dirty="0" smtClean="0"/>
              <a:t> sample (random0_DR12v5_LOWZ: 14,144,530 galaxies, </a:t>
            </a:r>
          </a:p>
        </p:txBody>
      </p:sp>
      <p:sp>
        <p:nvSpPr>
          <p:cNvPr id="5" name="TextBox 4"/>
          <p:cNvSpPr txBox="1"/>
          <p:nvPr/>
        </p:nvSpPr>
        <p:spPr>
          <a:xfrm>
            <a:off x="4657390" y="4858049"/>
            <a:ext cx="627771" cy="369332"/>
          </a:xfrm>
          <a:prstGeom prst="rect">
            <a:avLst/>
          </a:prstGeom>
          <a:noFill/>
        </p:spPr>
        <p:txBody>
          <a:bodyPr wrap="none" rtlCol="0">
            <a:spAutoFit/>
          </a:bodyPr>
          <a:lstStyle/>
          <a:p>
            <a:r>
              <a:rPr lang="en-US" dirty="0" smtClean="0"/>
              <a:t>w</a:t>
            </a:r>
            <a:r>
              <a:rPr lang="en-US" baseline="-25000" dirty="0" smtClean="0"/>
              <a:t>p,2h</a:t>
            </a:r>
            <a:endParaRPr lang="en-US" dirty="0"/>
          </a:p>
        </p:txBody>
      </p:sp>
      <p:sp>
        <p:nvSpPr>
          <p:cNvPr id="6" name="TextBox 5"/>
          <p:cNvSpPr txBox="1"/>
          <p:nvPr/>
        </p:nvSpPr>
        <p:spPr>
          <a:xfrm>
            <a:off x="1761685" y="3484618"/>
            <a:ext cx="627771" cy="369332"/>
          </a:xfrm>
          <a:prstGeom prst="rect">
            <a:avLst/>
          </a:prstGeom>
          <a:noFill/>
        </p:spPr>
        <p:txBody>
          <a:bodyPr wrap="none" rtlCol="0">
            <a:spAutoFit/>
          </a:bodyPr>
          <a:lstStyle/>
          <a:p>
            <a:r>
              <a:rPr lang="en-US" dirty="0"/>
              <a:t>w</a:t>
            </a:r>
            <a:r>
              <a:rPr lang="en-US" baseline="-25000" dirty="0" smtClean="0"/>
              <a:t>p,1h</a:t>
            </a:r>
            <a:endParaRPr lang="en-US" dirty="0"/>
          </a:p>
        </p:txBody>
      </p:sp>
    </p:spTree>
    <p:extLst>
      <p:ext uri="{BB962C8B-B14F-4D97-AF65-F5344CB8AC3E}">
        <p14:creationId xmlns:p14="http://schemas.microsoft.com/office/powerpoint/2010/main" val="41379552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28600" y="228600"/>
            <a:ext cx="8330776" cy="769441"/>
          </a:xfrm>
          <a:prstGeom prst="rect">
            <a:avLst/>
          </a:prstGeom>
          <a:noFill/>
        </p:spPr>
        <p:txBody>
          <a:bodyPr wrap="none" rtlCol="0">
            <a:spAutoFit/>
          </a:bodyPr>
          <a:lstStyle/>
          <a:p>
            <a:r>
              <a:rPr lang="en-US" sz="2600" dirty="0" smtClean="0"/>
              <a:t>Created Random catalog matched to the peas z distribution. </a:t>
            </a:r>
          </a:p>
          <a:p>
            <a:r>
              <a:rPr lang="en-US" dirty="0" smtClean="0"/>
              <a:t>	Smoothed w/ </a:t>
            </a:r>
            <a:r>
              <a:rPr lang="en-US" dirty="0" err="1" smtClean="0"/>
              <a:t>gaussian</a:t>
            </a:r>
            <a:r>
              <a:rPr lang="en-US" dirty="0" smtClean="0"/>
              <a:t> </a:t>
            </a:r>
            <a:r>
              <a:rPr lang="en-US" dirty="0" err="1" smtClean="0"/>
              <a:t>kernal</a:t>
            </a:r>
            <a:r>
              <a:rPr lang="en-US" dirty="0" smtClean="0"/>
              <a:t> and drew </a:t>
            </a:r>
            <a:r>
              <a:rPr lang="en-US" dirty="0" err="1" smtClean="0"/>
              <a:t>randoms</a:t>
            </a:r>
            <a:r>
              <a:rPr lang="en-US" dirty="0" smtClean="0"/>
              <a:t> from smoothed </a:t>
            </a:r>
            <a:r>
              <a:rPr lang="en-US" dirty="0" err="1" smtClean="0"/>
              <a:t>distr</a:t>
            </a:r>
            <a:endParaRPr lang="en-US" dirty="0"/>
          </a:p>
        </p:txBody>
      </p:sp>
      <p:pic>
        <p:nvPicPr>
          <p:cNvPr id="3" name="Picture 2"/>
          <p:cNvPicPr>
            <a:picLocks noChangeAspect="1"/>
          </p:cNvPicPr>
          <p:nvPr/>
        </p:nvPicPr>
        <p:blipFill>
          <a:blip r:embed="rId3"/>
          <a:stretch>
            <a:fillRect/>
          </a:stretch>
        </p:blipFill>
        <p:spPr>
          <a:xfrm>
            <a:off x="914400" y="1103531"/>
            <a:ext cx="7782273" cy="5194300"/>
          </a:xfrm>
          <a:prstGeom prst="rect">
            <a:avLst/>
          </a:prstGeom>
        </p:spPr>
      </p:pic>
      <p:sp>
        <p:nvSpPr>
          <p:cNvPr id="4" name="TextBox 3"/>
          <p:cNvSpPr txBox="1"/>
          <p:nvPr/>
        </p:nvSpPr>
        <p:spPr>
          <a:xfrm>
            <a:off x="6629400" y="6398772"/>
            <a:ext cx="2212790" cy="369332"/>
          </a:xfrm>
          <a:prstGeom prst="rect">
            <a:avLst/>
          </a:prstGeom>
          <a:noFill/>
        </p:spPr>
        <p:txBody>
          <a:bodyPr wrap="none" rtlCol="0">
            <a:spAutoFit/>
          </a:bodyPr>
          <a:lstStyle/>
          <a:p>
            <a:r>
              <a:rPr lang="en-US" dirty="0"/>
              <a:t>w</a:t>
            </a:r>
            <a:r>
              <a:rPr lang="en-US" dirty="0" smtClean="0"/>
              <a:t>ith Meredith Powell</a:t>
            </a:r>
            <a:endParaRPr lang="en-US" dirty="0"/>
          </a:p>
        </p:txBody>
      </p:sp>
      <p:sp>
        <p:nvSpPr>
          <p:cNvPr id="5" name="Rectangle 4"/>
          <p:cNvSpPr/>
          <p:nvPr/>
        </p:nvSpPr>
        <p:spPr>
          <a:xfrm>
            <a:off x="685800" y="1103531"/>
            <a:ext cx="838200" cy="49924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383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HST Search - PEAS</a:t>
            </a:r>
            <a:endParaRPr lang="en-US" dirty="0">
              <a:solidFill>
                <a:srgbClr val="008000"/>
              </a:solidFill>
            </a:endParaRPr>
          </a:p>
        </p:txBody>
      </p:sp>
      <p:sp>
        <p:nvSpPr>
          <p:cNvPr id="4" name="Content Placeholder 3"/>
          <p:cNvSpPr>
            <a:spLocks noGrp="1"/>
          </p:cNvSpPr>
          <p:nvPr>
            <p:ph idx="1"/>
          </p:nvPr>
        </p:nvSpPr>
        <p:spPr>
          <a:xfrm>
            <a:off x="457200" y="1308100"/>
            <a:ext cx="8597900" cy="5257800"/>
          </a:xfrm>
        </p:spPr>
        <p:txBody>
          <a:bodyPr>
            <a:normAutofit fontScale="85000" lnSpcReduction="20000"/>
          </a:bodyPr>
          <a:lstStyle/>
          <a:p>
            <a:r>
              <a:rPr lang="en-US" dirty="0" smtClean="0"/>
              <a:t>63 of the 1346 ‘new’ BOSS peas are in HST imaging + 11 of the 24 original peas not in BOSS search result</a:t>
            </a:r>
          </a:p>
          <a:p>
            <a:pPr lvl="1"/>
            <a:r>
              <a:rPr lang="en-US" dirty="0" smtClean="0"/>
              <a:t>Trying to get actual data now</a:t>
            </a:r>
            <a:r>
              <a:rPr lang="is-IS" dirty="0" smtClean="0"/>
              <a:t>….</a:t>
            </a:r>
          </a:p>
          <a:p>
            <a:r>
              <a:rPr lang="is-IS" dirty="0" smtClean="0"/>
              <a:t>Recent proposals:</a:t>
            </a:r>
          </a:p>
          <a:p>
            <a:pPr lvl="1"/>
            <a:r>
              <a:rPr lang="en-US" b="1" dirty="0"/>
              <a:t>Lyman alpha escape in Green Pea galaxies (give peas a chance</a:t>
            </a:r>
            <a:r>
              <a:rPr lang="en-US" b="1" dirty="0" smtClean="0"/>
              <a:t>)</a:t>
            </a:r>
          </a:p>
          <a:p>
            <a:pPr lvl="1"/>
            <a:r>
              <a:rPr lang="en-US" b="1" dirty="0"/>
              <a:t>Green Pea Galaxies: Extreme, Optically-Thin Starbursts</a:t>
            </a:r>
            <a:r>
              <a:rPr lang="en-US" b="1" dirty="0" smtClean="0"/>
              <a:t>?</a:t>
            </a:r>
          </a:p>
          <a:p>
            <a:pPr lvl="1"/>
            <a:r>
              <a:rPr lang="en-US" b="1" dirty="0"/>
              <a:t>UV Spectroscopy of Lyman Break Galaxy Analogs: A Local Window on the Early </a:t>
            </a:r>
            <a:r>
              <a:rPr lang="en-US" b="1" dirty="0" smtClean="0"/>
              <a:t>Universe</a:t>
            </a:r>
            <a:endParaRPr lang="en-US" dirty="0"/>
          </a:p>
          <a:p>
            <a:pPr lvl="1"/>
            <a:r>
              <a:rPr lang="en-US" b="1" dirty="0"/>
              <a:t>Origin of double peaks in Lyman-alpha spectra: diffuse halos or Lyman continuum leakage?</a:t>
            </a:r>
            <a:endParaRPr lang="en-US" dirty="0"/>
          </a:p>
          <a:p>
            <a:pPr lvl="1"/>
            <a:r>
              <a:rPr lang="en-US" b="1" dirty="0"/>
              <a:t>Unveiling the Dark Baryons II: the First Sample of OVI Emission Imaging</a:t>
            </a:r>
            <a:endParaRPr lang="en-US" dirty="0"/>
          </a:p>
          <a:p>
            <a:pPr lvl="1"/>
            <a:r>
              <a:rPr lang="en-US" b="1" dirty="0"/>
              <a:t>UV Snapshot of Low-redshift Massive Star-forming Galaxies: Searching for the Analogs of High-redshift Clumpy Galaxies</a:t>
            </a:r>
            <a:endParaRPr lang="en-US" dirty="0" smtClean="0"/>
          </a:p>
          <a:p>
            <a:endParaRPr lang="en-US" dirty="0"/>
          </a:p>
        </p:txBody>
      </p:sp>
    </p:spTree>
    <p:extLst>
      <p:ext uri="{BB962C8B-B14F-4D97-AF65-F5344CB8AC3E}">
        <p14:creationId xmlns:p14="http://schemas.microsoft.com/office/powerpoint/2010/main" val="1303759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9391"/>
            <a:ext cx="9144000" cy="8405664"/>
          </a:xfrm>
          <a:prstGeom prst="rect">
            <a:avLst/>
          </a:prstGeom>
        </p:spPr>
      </p:pic>
      <p:sp>
        <p:nvSpPr>
          <p:cNvPr id="5" name="TextBox 4"/>
          <p:cNvSpPr txBox="1"/>
          <p:nvPr/>
        </p:nvSpPr>
        <p:spPr>
          <a:xfrm>
            <a:off x="0" y="0"/>
            <a:ext cx="8743573" cy="769441"/>
          </a:xfrm>
          <a:prstGeom prst="rect">
            <a:avLst/>
          </a:prstGeom>
          <a:noFill/>
        </p:spPr>
        <p:txBody>
          <a:bodyPr wrap="square" rtlCol="0">
            <a:spAutoFit/>
          </a:bodyPr>
          <a:lstStyle/>
          <a:p>
            <a:r>
              <a:rPr lang="en-US" sz="2200" b="1" dirty="0" smtClean="0"/>
              <a:t>Kevin’s HST SNAP proposal / ~15 </a:t>
            </a:r>
            <a:r>
              <a:rPr lang="en-US" sz="2200" b="1" dirty="0" err="1" smtClean="0"/>
              <a:t>Mpc</a:t>
            </a:r>
            <a:r>
              <a:rPr lang="en-US" sz="2200" b="1" dirty="0" smtClean="0"/>
              <a:t>/h to nearest DR7 LRGs</a:t>
            </a:r>
          </a:p>
          <a:p>
            <a:endParaRPr lang="en-US" sz="2200" b="1" dirty="0" smtClean="0"/>
          </a:p>
        </p:txBody>
      </p:sp>
    </p:spTree>
    <p:extLst>
      <p:ext uri="{BB962C8B-B14F-4D97-AF65-F5344CB8AC3E}">
        <p14:creationId xmlns:p14="http://schemas.microsoft.com/office/powerpoint/2010/main" val="3391185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Mapping Environment of Green Peas</a:t>
            </a:r>
            <a:endParaRPr lang="en-US" dirty="0"/>
          </a:p>
        </p:txBody>
      </p:sp>
      <p:sp>
        <p:nvSpPr>
          <p:cNvPr id="3" name="Content Placeholder 2"/>
          <p:cNvSpPr>
            <a:spLocks noGrp="1"/>
          </p:cNvSpPr>
          <p:nvPr>
            <p:ph idx="1"/>
          </p:nvPr>
        </p:nvSpPr>
        <p:spPr/>
        <p:txBody>
          <a:bodyPr/>
          <a:lstStyle/>
          <a:p>
            <a:r>
              <a:rPr lang="en-US" dirty="0" smtClean="0"/>
              <a:t>Original idea – match peas to a Mock Universe</a:t>
            </a:r>
          </a:p>
          <a:p>
            <a:r>
              <a:rPr lang="en-US" dirty="0" smtClean="0"/>
              <a:t>Looking at abundance matching </a:t>
            </a:r>
          </a:p>
          <a:p>
            <a:pPr lvl="1"/>
            <a:r>
              <a:rPr lang="en-US" dirty="0"/>
              <a:t>e</a:t>
            </a:r>
            <a:r>
              <a:rPr lang="en-US" dirty="0" smtClean="0"/>
              <a:t>.g., distance to 5</a:t>
            </a:r>
            <a:r>
              <a:rPr lang="en-US" baseline="30000" dirty="0" smtClean="0"/>
              <a:t>th</a:t>
            </a:r>
            <a:r>
              <a:rPr lang="en-US" dirty="0" smtClean="0"/>
              <a:t> nearest neighbor (W/in </a:t>
            </a:r>
            <a:r>
              <a:rPr lang="en-US" dirty="0" err="1" smtClean="0"/>
              <a:t>Mstar</a:t>
            </a:r>
            <a:r>
              <a:rPr lang="en-US" dirty="0" smtClean="0"/>
              <a:t>)</a:t>
            </a:r>
          </a:p>
          <a:p>
            <a:pPr lvl="1"/>
            <a:r>
              <a:rPr lang="en-US" dirty="0" smtClean="0"/>
              <a:t>e.g., distribution of Neighbors within 1/5 </a:t>
            </a:r>
            <a:r>
              <a:rPr lang="en-US" dirty="0" err="1" smtClean="0"/>
              <a:t>Mpc</a:t>
            </a:r>
            <a:endParaRPr lang="en-US" dirty="0"/>
          </a:p>
        </p:txBody>
      </p:sp>
    </p:spTree>
    <p:extLst>
      <p:ext uri="{BB962C8B-B14F-4D97-AF65-F5344CB8AC3E}">
        <p14:creationId xmlns:p14="http://schemas.microsoft.com/office/powerpoint/2010/main" val="213096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553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38200"/>
            <a:ext cx="4572000"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itle 1"/>
          <p:cNvSpPr>
            <a:spLocks noGrp="1"/>
          </p:cNvSpPr>
          <p:nvPr>
            <p:ph type="title"/>
          </p:nvPr>
        </p:nvSpPr>
        <p:spPr>
          <a:xfrm>
            <a:off x="0" y="0"/>
            <a:ext cx="9144000" cy="1143000"/>
          </a:xfrm>
        </p:spPr>
        <p:txBody>
          <a:bodyPr/>
          <a:lstStyle/>
          <a:p>
            <a:pPr algn="r" eaLnBrk="1" hangingPunct="1"/>
            <a:r>
              <a:rPr lang="en-US" sz="3000" dirty="0">
                <a:latin typeface="Verdana" charset="0"/>
                <a:cs typeface="Verdana" charset="0"/>
              </a:rPr>
              <a:t>Radio Emission reveals </a:t>
            </a:r>
            <a:r>
              <a:rPr lang="en-US" sz="3000" dirty="0" smtClean="0">
                <a:latin typeface="Verdana" charset="0"/>
                <a:cs typeface="Verdana" charset="0"/>
              </a:rPr>
              <a:t>large magnetic </a:t>
            </a:r>
            <a:r>
              <a:rPr lang="en-US" sz="3000" dirty="0">
                <a:latin typeface="Verdana" charset="0"/>
                <a:cs typeface="Verdana" charset="0"/>
              </a:rPr>
              <a:t>field formation in </a:t>
            </a:r>
            <a:r>
              <a:rPr lang="en-US" sz="3000" dirty="0" smtClean="0">
                <a:latin typeface="Verdana" charset="0"/>
                <a:cs typeface="Verdana" charset="0"/>
              </a:rPr>
              <a:t>galaxies</a:t>
            </a:r>
            <a:endParaRPr lang="en-US" sz="3000" dirty="0">
              <a:latin typeface="Verdana" charset="0"/>
              <a:cs typeface="Verdana" charset="0"/>
            </a:endParaRPr>
          </a:p>
        </p:txBody>
      </p:sp>
      <p:sp>
        <p:nvSpPr>
          <p:cNvPr id="65540" name="Text Box 9"/>
          <p:cNvSpPr txBox="1">
            <a:spLocks noChangeArrowheads="1"/>
          </p:cNvSpPr>
          <p:nvPr/>
        </p:nvSpPr>
        <p:spPr bwMode="auto">
          <a:xfrm>
            <a:off x="3484918" y="6488113"/>
            <a:ext cx="5638800" cy="369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dirty="0" err="1">
                <a:latin typeface="Verdana" charset="0"/>
                <a:cs typeface="Verdana" charset="0"/>
              </a:rPr>
              <a:t>Chakraborti</a:t>
            </a:r>
            <a:r>
              <a:rPr lang="en-US" sz="1800" b="0" i="0" dirty="0">
                <a:latin typeface="Verdana" charset="0"/>
                <a:cs typeface="Verdana" charset="0"/>
              </a:rPr>
              <a:t>, </a:t>
            </a:r>
            <a:r>
              <a:rPr lang="en-US" sz="1800" b="0" i="0" dirty="0" err="1">
                <a:latin typeface="Verdana" charset="0"/>
                <a:cs typeface="Verdana" charset="0"/>
              </a:rPr>
              <a:t>Yadav</a:t>
            </a:r>
            <a:r>
              <a:rPr lang="en-US" sz="1800" b="0" i="0" dirty="0">
                <a:latin typeface="Verdana" charset="0"/>
                <a:cs typeface="Verdana" charset="0"/>
              </a:rPr>
              <a:t>, </a:t>
            </a:r>
            <a:r>
              <a:rPr lang="en-US" sz="1800" b="0" i="0" dirty="0" err="1">
                <a:latin typeface="Verdana" charset="0"/>
                <a:cs typeface="Verdana" charset="0"/>
              </a:rPr>
              <a:t>Cardamone</a:t>
            </a:r>
            <a:r>
              <a:rPr lang="en-US" sz="1800" b="0" i="0" dirty="0">
                <a:latin typeface="Verdana" charset="0"/>
                <a:cs typeface="Verdana" charset="0"/>
              </a:rPr>
              <a:t> &amp; Ray 2012</a:t>
            </a:r>
          </a:p>
        </p:txBody>
      </p:sp>
      <p:sp>
        <p:nvSpPr>
          <p:cNvPr id="65542" name="TextBox 12"/>
          <p:cNvSpPr txBox="1">
            <a:spLocks noChangeArrowheads="1"/>
          </p:cNvSpPr>
          <p:nvPr/>
        </p:nvSpPr>
        <p:spPr bwMode="auto">
          <a:xfrm>
            <a:off x="5715000" y="5498735"/>
            <a:ext cx="3170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latin typeface="Verdana" charset="0"/>
                <a:cs typeface="Verdana" charset="0"/>
              </a:rPr>
              <a:t>Milky Way: B~5 </a:t>
            </a:r>
            <a:r>
              <a:rPr lang="en-US" b="0" i="0" dirty="0" err="1">
                <a:latin typeface="Symbol" charset="0"/>
                <a:cs typeface="Symbol" charset="0"/>
              </a:rPr>
              <a:t>m</a:t>
            </a:r>
            <a:r>
              <a:rPr lang="en-US" b="0" i="0" dirty="0" err="1">
                <a:latin typeface="Verdana" charset="0"/>
                <a:cs typeface="Verdana" charset="0"/>
              </a:rPr>
              <a:t>G</a:t>
            </a:r>
            <a:r>
              <a:rPr lang="en-US" b="0" i="0" dirty="0">
                <a:latin typeface="Verdana" charset="0"/>
                <a:cs typeface="Verdana" charset="0"/>
              </a:rPr>
              <a:t> </a:t>
            </a:r>
            <a:endParaRPr lang="en-US" sz="2200" b="0" i="0" dirty="0">
              <a:latin typeface="Verdana" charset="0"/>
              <a:cs typeface="Verdana" charset="0"/>
            </a:endParaRPr>
          </a:p>
        </p:txBody>
      </p:sp>
      <p:sp>
        <p:nvSpPr>
          <p:cNvPr id="65544" name="TextBox 5"/>
          <p:cNvSpPr txBox="1">
            <a:spLocks noChangeArrowheads="1"/>
          </p:cNvSpPr>
          <p:nvPr/>
        </p:nvSpPr>
        <p:spPr bwMode="auto">
          <a:xfrm>
            <a:off x="5105400" y="1143000"/>
            <a:ext cx="3839888" cy="369332"/>
          </a:xfrm>
          <a:prstGeom prst="rect">
            <a:avLst/>
          </a:prstGeom>
          <a:solidFill>
            <a:srgbClr val="D6CB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dirty="0">
                <a:latin typeface="Verdana" charset="0"/>
                <a:cs typeface="Verdana" charset="0"/>
              </a:rPr>
              <a:t>VLA Stack of 32 </a:t>
            </a:r>
            <a:r>
              <a:rPr lang="en-US" sz="1800" b="0" i="0" dirty="0" smtClean="0">
                <a:latin typeface="Verdana" charset="0"/>
                <a:cs typeface="Verdana" charset="0"/>
              </a:rPr>
              <a:t>Peas, ~0.1mJy</a:t>
            </a:r>
            <a:endParaRPr lang="en-US" sz="1800" b="0" i="0" dirty="0">
              <a:latin typeface="Verdana" charset="0"/>
              <a:cs typeface="Verdana" charset="0"/>
            </a:endParaRPr>
          </a:p>
        </p:txBody>
      </p:sp>
      <p:sp>
        <p:nvSpPr>
          <p:cNvPr id="65545" name="TextBox 5"/>
          <p:cNvSpPr txBox="1">
            <a:spLocks noChangeArrowheads="1"/>
          </p:cNvSpPr>
          <p:nvPr/>
        </p:nvSpPr>
        <p:spPr bwMode="auto">
          <a:xfrm>
            <a:off x="4709116" y="1676400"/>
            <a:ext cx="4333875" cy="369888"/>
          </a:xfrm>
          <a:prstGeom prst="rect">
            <a:avLst/>
          </a:prstGeom>
          <a:solidFill>
            <a:srgbClr val="D6CB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dirty="0">
                <a:latin typeface="Verdana" charset="0"/>
                <a:cs typeface="Verdana" charset="0"/>
              </a:rPr>
              <a:t>GMRT observations 1 </a:t>
            </a:r>
            <a:r>
              <a:rPr lang="en-US" sz="1800" b="0" i="0" dirty="0" err="1">
                <a:latin typeface="Verdana" charset="0"/>
                <a:cs typeface="Verdana" charset="0"/>
              </a:rPr>
              <a:t>mJy</a:t>
            </a:r>
            <a:r>
              <a:rPr lang="en-US" sz="1800" b="0" i="0" dirty="0">
                <a:latin typeface="Verdana" charset="0"/>
                <a:cs typeface="Verdana" charset="0"/>
              </a:rPr>
              <a:t> detection</a:t>
            </a:r>
          </a:p>
        </p:txBody>
      </p:sp>
      <p:sp>
        <p:nvSpPr>
          <p:cNvPr id="11" name="TextBox 11"/>
          <p:cNvSpPr txBox="1">
            <a:spLocks noChangeArrowheads="1"/>
          </p:cNvSpPr>
          <p:nvPr/>
        </p:nvSpPr>
        <p:spPr bwMode="auto">
          <a:xfrm>
            <a:off x="457200" y="4267200"/>
            <a:ext cx="50387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i="0" u="sng" dirty="0">
                <a:latin typeface="Verdana" charset="0"/>
                <a:cs typeface="Verdana" charset="0"/>
              </a:rPr>
              <a:t>Pea Magnetic Field Strength</a:t>
            </a:r>
          </a:p>
          <a:p>
            <a:r>
              <a:rPr lang="en-US" i="0" dirty="0">
                <a:latin typeface="Verdana" charset="0"/>
                <a:cs typeface="Verdana" charset="0"/>
              </a:rPr>
              <a:t>B~36 </a:t>
            </a:r>
            <a:r>
              <a:rPr lang="en-US" i="0" dirty="0" err="1">
                <a:latin typeface="Symbol" charset="0"/>
                <a:cs typeface="Symbol" charset="0"/>
              </a:rPr>
              <a:t>m</a:t>
            </a:r>
            <a:r>
              <a:rPr lang="en-US" i="0" dirty="0" err="1">
                <a:latin typeface="Verdana" charset="0"/>
                <a:cs typeface="Verdana" charset="0"/>
              </a:rPr>
              <a:t>G</a:t>
            </a:r>
            <a:r>
              <a:rPr lang="en-US" i="0" dirty="0">
                <a:latin typeface="Verdana" charset="0"/>
                <a:cs typeface="Verdana" charset="0"/>
              </a:rPr>
              <a:t> </a:t>
            </a:r>
            <a:r>
              <a:rPr lang="en-US" sz="2200" i="0" dirty="0">
                <a:latin typeface="Verdana" charset="0"/>
                <a:cs typeface="Verdana" charset="0"/>
              </a:rPr>
              <a:t>(electron diffusion)</a:t>
            </a:r>
          </a:p>
          <a:p>
            <a:r>
              <a:rPr lang="en-US" i="0" dirty="0">
                <a:latin typeface="Verdana" charset="0"/>
                <a:cs typeface="Verdana" charset="0"/>
              </a:rPr>
              <a:t>B~39 </a:t>
            </a:r>
            <a:r>
              <a:rPr lang="en-US" i="0" dirty="0" err="1">
                <a:latin typeface="Symbol" charset="0"/>
                <a:cs typeface="Symbol" charset="0"/>
              </a:rPr>
              <a:t>m</a:t>
            </a:r>
            <a:r>
              <a:rPr lang="en-US" i="0" dirty="0" err="1">
                <a:latin typeface="Verdana" charset="0"/>
                <a:cs typeface="Verdana" charset="0"/>
              </a:rPr>
              <a:t>G</a:t>
            </a:r>
            <a:r>
              <a:rPr lang="en-US" i="0" dirty="0">
                <a:latin typeface="Verdana" charset="0"/>
                <a:cs typeface="Verdana" charset="0"/>
              </a:rPr>
              <a:t> </a:t>
            </a:r>
            <a:r>
              <a:rPr lang="en-US" sz="2200" i="0" dirty="0">
                <a:latin typeface="Verdana" charset="0"/>
                <a:cs typeface="Verdana" charset="0"/>
              </a:rPr>
              <a:t>(</a:t>
            </a:r>
            <a:r>
              <a:rPr lang="en-US" sz="2200" i="0" dirty="0" err="1">
                <a:latin typeface="Verdana" charset="0"/>
                <a:cs typeface="Verdana" charset="0"/>
              </a:rPr>
              <a:t>equipartition</a:t>
            </a:r>
            <a:r>
              <a:rPr lang="en-US" sz="2200" i="0" dirty="0">
                <a:latin typeface="Verdana" charset="0"/>
                <a:cs typeface="Verdana" charset="0"/>
              </a:rPr>
              <a:t>)</a:t>
            </a:r>
          </a:p>
        </p:txBody>
      </p:sp>
    </p:spTree>
    <p:extLst>
      <p:ext uri="{BB962C8B-B14F-4D97-AF65-F5344CB8AC3E}">
        <p14:creationId xmlns:p14="http://schemas.microsoft.com/office/powerpoint/2010/main" val="318481349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374"/>
            <a:ext cx="8229600" cy="1143000"/>
          </a:xfrm>
        </p:spPr>
        <p:txBody>
          <a:bodyPr/>
          <a:lstStyle/>
          <a:p>
            <a:r>
              <a:rPr lang="en-US" b="1" u="sng" dirty="0" smtClean="0"/>
              <a:t>Searching for Pea Neighbors</a:t>
            </a:r>
            <a:endParaRPr lang="en-US" b="1" u="sng" dirty="0"/>
          </a:p>
        </p:txBody>
      </p:sp>
      <p:sp>
        <p:nvSpPr>
          <p:cNvPr id="3" name="Content Placeholder 2"/>
          <p:cNvSpPr>
            <a:spLocks noGrp="1"/>
          </p:cNvSpPr>
          <p:nvPr>
            <p:ph idx="1"/>
          </p:nvPr>
        </p:nvSpPr>
        <p:spPr>
          <a:xfrm>
            <a:off x="195742" y="1189374"/>
            <a:ext cx="8637778" cy="4991696"/>
          </a:xfrm>
        </p:spPr>
        <p:txBody>
          <a:bodyPr>
            <a:normAutofit fontScale="92500"/>
          </a:bodyPr>
          <a:lstStyle/>
          <a:p>
            <a:r>
              <a:rPr lang="en-US" dirty="0" smtClean="0"/>
              <a:t>Starting with the original sample of 80 peas, looking within 50 </a:t>
            </a:r>
            <a:r>
              <a:rPr lang="en-US" dirty="0" err="1" smtClean="0"/>
              <a:t>Mpc</a:t>
            </a:r>
            <a:r>
              <a:rPr lang="en-US" dirty="0"/>
              <a:t> </a:t>
            </a:r>
            <a:r>
              <a:rPr lang="en-US" dirty="0" smtClean="0"/>
              <a:t>projected</a:t>
            </a:r>
          </a:p>
          <a:p>
            <a:pPr marL="0" indent="0">
              <a:buNone/>
            </a:pPr>
            <a:r>
              <a:rPr lang="en-US" dirty="0" smtClean="0"/>
              <a:t>Neighbors found with </a:t>
            </a:r>
            <a:r>
              <a:rPr lang="en-US" dirty="0" err="1" smtClean="0"/>
              <a:t>specz</a:t>
            </a:r>
            <a:r>
              <a:rPr lang="en-US" dirty="0" smtClean="0"/>
              <a:t>         					427 </a:t>
            </a:r>
          </a:p>
          <a:p>
            <a:pPr marL="0" indent="0">
              <a:buNone/>
            </a:pPr>
            <a:r>
              <a:rPr lang="en-US" dirty="0"/>
              <a:t>Neighbors in photometric catalog      </a:t>
            </a:r>
            <a:r>
              <a:rPr lang="en-US" dirty="0" smtClean="0"/>
              <a:t>			120595 </a:t>
            </a:r>
            <a:endParaRPr lang="en-US" dirty="0"/>
          </a:p>
          <a:p>
            <a:pPr marL="0" indent="0">
              <a:buNone/>
            </a:pPr>
            <a:r>
              <a:rPr lang="en-US" dirty="0"/>
              <a:t>Neighbors found with photo </a:t>
            </a:r>
            <a:r>
              <a:rPr lang="en-US" dirty="0" smtClean="0"/>
              <a:t>redshift </a:t>
            </a:r>
            <a:r>
              <a:rPr lang="en-US" dirty="0" err="1" smtClean="0"/>
              <a:t>est</a:t>
            </a:r>
            <a:r>
              <a:rPr lang="en-US" dirty="0"/>
              <a:t>       </a:t>
            </a:r>
            <a:r>
              <a:rPr lang="en-US" dirty="0" smtClean="0"/>
              <a:t>		20743 </a:t>
            </a:r>
            <a:endParaRPr lang="en-US" dirty="0"/>
          </a:p>
          <a:p>
            <a:pPr marL="0" indent="0">
              <a:buNone/>
            </a:pPr>
            <a:r>
              <a:rPr lang="en-US" dirty="0"/>
              <a:t>Neighbors found w/ </a:t>
            </a:r>
            <a:r>
              <a:rPr lang="en-US" dirty="0" err="1"/>
              <a:t>photoz</a:t>
            </a:r>
            <a:r>
              <a:rPr lang="en-US" dirty="0"/>
              <a:t> in 1sig of </a:t>
            </a:r>
            <a:r>
              <a:rPr lang="en-US" dirty="0" smtClean="0"/>
              <a:t>pea z </a:t>
            </a:r>
            <a:r>
              <a:rPr lang="en-US" dirty="0"/>
              <a:t>        9844 </a:t>
            </a:r>
          </a:p>
          <a:p>
            <a:pPr marL="0" indent="0">
              <a:buNone/>
            </a:pPr>
            <a:r>
              <a:rPr lang="en-US" dirty="0" smtClean="0"/>
              <a:t>							+ -&gt; photo </a:t>
            </a:r>
            <a:r>
              <a:rPr lang="en-US" dirty="0"/>
              <a:t>error class 1        3560 </a:t>
            </a:r>
          </a:p>
          <a:p>
            <a:pPr marL="0" indent="0">
              <a:buNone/>
            </a:pPr>
            <a:r>
              <a:rPr lang="en-US" i="1" dirty="0" smtClean="0"/>
              <a:t>*** only a handful (35) remain if looking within 5 </a:t>
            </a:r>
            <a:r>
              <a:rPr lang="en-US" i="1" dirty="0" err="1" smtClean="0"/>
              <a:t>Mpc</a:t>
            </a:r>
            <a:r>
              <a:rPr lang="is-IS" i="1" dirty="0" smtClean="0"/>
              <a:t>… ***</a:t>
            </a:r>
            <a:endParaRPr lang="en-US" i="1" dirty="0" smtClean="0"/>
          </a:p>
        </p:txBody>
      </p:sp>
    </p:spTree>
    <p:extLst>
      <p:ext uri="{BB962C8B-B14F-4D97-AF65-F5344CB8AC3E}">
        <p14:creationId xmlns:p14="http://schemas.microsoft.com/office/powerpoint/2010/main" val="41727000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700"/>
            <a:ext cx="7086600" cy="687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4" name="Text Box 6"/>
          <p:cNvSpPr txBox="1">
            <a:spLocks noChangeArrowheads="1"/>
          </p:cNvSpPr>
          <p:nvPr/>
        </p:nvSpPr>
        <p:spPr bwMode="auto">
          <a:xfrm>
            <a:off x="0" y="0"/>
            <a:ext cx="2133600" cy="2800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ctr"/>
            <a:r>
              <a:rPr lang="en-US" sz="2200" b="0" i="0" dirty="0">
                <a:latin typeface="Helvetica Neue"/>
                <a:cs typeface="Helvetica Neue"/>
              </a:rPr>
              <a:t>Galaxy Zoo Green Peas: discovery of a class of compact extremely</a:t>
            </a:r>
          </a:p>
          <a:p>
            <a:pPr algn="ctr"/>
            <a:r>
              <a:rPr lang="en-US" sz="2200" b="0" i="0" dirty="0">
                <a:latin typeface="Helvetica Neue"/>
                <a:cs typeface="Helvetica Neue"/>
              </a:rPr>
              <a:t>star-forming galaxies</a:t>
            </a:r>
            <a:endParaRPr lang="en-US" sz="2200" dirty="0">
              <a:latin typeface="Helvetica Neue"/>
              <a:cs typeface="Helvetica Neue"/>
            </a:endParaRPr>
          </a:p>
        </p:txBody>
      </p:sp>
      <p:pic>
        <p:nvPicPr>
          <p:cNvPr id="7" name="Picture 11" descr="b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98809"/>
            <a:ext cx="4876800" cy="406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p:cNvSpPr txBox="1">
            <a:spLocks noChangeArrowheads="1"/>
          </p:cNvSpPr>
          <p:nvPr/>
        </p:nvSpPr>
        <p:spPr bwMode="auto">
          <a:xfrm>
            <a:off x="5791200" y="6483350"/>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dirty="0" err="1">
                <a:solidFill>
                  <a:srgbClr val="00FF00"/>
                </a:solidFill>
                <a:latin typeface="Verdana" charset="0"/>
                <a:cs typeface="Verdana" charset="0"/>
              </a:rPr>
              <a:t>Cardamone</a:t>
            </a:r>
            <a:r>
              <a:rPr lang="en-US" sz="1800" b="0" i="0" dirty="0">
                <a:solidFill>
                  <a:srgbClr val="00FF00"/>
                </a:solidFill>
                <a:latin typeface="Verdana" charset="0"/>
                <a:cs typeface="Verdana" charset="0"/>
              </a:rPr>
              <a:t> et al. 2009</a:t>
            </a:r>
          </a:p>
        </p:txBody>
      </p:sp>
    </p:spTree>
    <p:extLst>
      <p:ext uri="{BB962C8B-B14F-4D97-AF65-F5344CB8AC3E}">
        <p14:creationId xmlns:p14="http://schemas.microsoft.com/office/powerpoint/2010/main" val="29380349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29" name="Rectangle 4"/>
          <p:cNvSpPr>
            <a:spLocks noGrp="1" noChangeArrowheads="1"/>
          </p:cNvSpPr>
          <p:nvPr>
            <p:ph type="title"/>
          </p:nvPr>
        </p:nvSpPr>
        <p:spPr>
          <a:xfrm>
            <a:off x="3048000" y="152400"/>
            <a:ext cx="6019800" cy="914400"/>
          </a:xfrm>
          <a:noFill/>
        </p:spPr>
        <p:txBody>
          <a:bodyPr/>
          <a:lstStyle/>
          <a:p>
            <a:pPr eaLnBrk="1" hangingPunct="1"/>
            <a:r>
              <a:rPr lang="en-US">
                <a:latin typeface="Verdana" charset="0"/>
                <a:cs typeface="Verdana" charset="0"/>
              </a:rPr>
              <a:t>Environment</a:t>
            </a:r>
          </a:p>
        </p:txBody>
      </p:sp>
      <p:pic>
        <p:nvPicPr>
          <p:cNvPr id="73731" name="Picture 5" descr="pea_n1Mpc_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29418" y="1163655"/>
            <a:ext cx="523716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Text Box 6"/>
          <p:cNvSpPr txBox="1">
            <a:spLocks noChangeArrowheads="1"/>
          </p:cNvSpPr>
          <p:nvPr/>
        </p:nvSpPr>
        <p:spPr bwMode="auto">
          <a:xfrm>
            <a:off x="914400" y="6019800"/>
            <a:ext cx="4616450" cy="461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 of neighbors within 1 Mpc</a:t>
            </a:r>
          </a:p>
        </p:txBody>
      </p:sp>
      <p:sp>
        <p:nvSpPr>
          <p:cNvPr id="73733" name="Text Box 7"/>
          <p:cNvSpPr txBox="1">
            <a:spLocks noChangeArrowheads="1"/>
          </p:cNvSpPr>
          <p:nvPr/>
        </p:nvSpPr>
        <p:spPr bwMode="auto">
          <a:xfrm>
            <a:off x="381000" y="685800"/>
            <a:ext cx="39147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latin typeface="Verdana" charset="0"/>
                <a:cs typeface="Verdana" charset="0"/>
              </a:rPr>
              <a:t>Cumulative Distribution</a:t>
            </a:r>
          </a:p>
        </p:txBody>
      </p:sp>
      <p:sp>
        <p:nvSpPr>
          <p:cNvPr id="73734" name="Text Box 8"/>
          <p:cNvSpPr txBox="1">
            <a:spLocks noChangeArrowheads="1"/>
          </p:cNvSpPr>
          <p:nvPr/>
        </p:nvSpPr>
        <p:spPr bwMode="auto">
          <a:xfrm>
            <a:off x="1066800" y="1447800"/>
            <a:ext cx="890588"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Peas</a:t>
            </a:r>
          </a:p>
        </p:txBody>
      </p:sp>
      <p:sp>
        <p:nvSpPr>
          <p:cNvPr id="73735" name="Text Box 9"/>
          <p:cNvSpPr txBox="1">
            <a:spLocks noChangeArrowheads="1"/>
          </p:cNvSpPr>
          <p:nvPr/>
        </p:nvSpPr>
        <p:spPr bwMode="auto">
          <a:xfrm>
            <a:off x="2438400" y="1981200"/>
            <a:ext cx="2211388" cy="83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comparison</a:t>
            </a:r>
          </a:p>
          <a:p>
            <a:r>
              <a:rPr lang="en-US" b="0" i="0">
                <a:latin typeface="Verdana" charset="0"/>
                <a:cs typeface="Verdana" charset="0"/>
              </a:rPr>
              <a:t>	sample</a:t>
            </a:r>
          </a:p>
        </p:txBody>
      </p:sp>
      <p:sp>
        <p:nvSpPr>
          <p:cNvPr id="73736"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a:latin typeface="Verdana" charset="0"/>
                <a:cs typeface="Verdana" charset="0"/>
              </a:rPr>
              <a:t>Cardamone et al. 2009</a:t>
            </a:r>
          </a:p>
        </p:txBody>
      </p:sp>
      <p:sp>
        <p:nvSpPr>
          <p:cNvPr id="2" name="Rectangle 1"/>
          <p:cNvSpPr/>
          <p:nvPr/>
        </p:nvSpPr>
        <p:spPr>
          <a:xfrm>
            <a:off x="5867400" y="1295400"/>
            <a:ext cx="2438400" cy="3693318"/>
          </a:xfrm>
          <a:prstGeom prst="rect">
            <a:avLst/>
          </a:prstGeom>
        </p:spPr>
        <p:txBody>
          <a:bodyPr wrap="square">
            <a:spAutoFit/>
          </a:bodyPr>
          <a:lstStyle/>
          <a:p>
            <a:r>
              <a:rPr lang="en-US" sz="2600" i="1" dirty="0">
                <a:latin typeface="Helvetica" charset="0"/>
              </a:rPr>
              <a:t>95% of peas live in environments less dense than those inhabited by at least 33.5% of normal galaxies</a:t>
            </a:r>
            <a:endParaRPr lang="en-US" sz="2600" i="1" dirty="0"/>
          </a:p>
        </p:txBody>
      </p:sp>
      <p:sp>
        <p:nvSpPr>
          <p:cNvPr id="10" name="Rectangle 3"/>
          <p:cNvSpPr>
            <a:spLocks noGrp="1" noChangeArrowheads="1"/>
          </p:cNvSpPr>
          <p:nvPr>
            <p:ph idx="1"/>
          </p:nvPr>
        </p:nvSpPr>
        <p:spPr>
          <a:xfrm>
            <a:off x="1964027" y="2303360"/>
            <a:ext cx="3429000" cy="3733800"/>
          </a:xfrm>
        </p:spPr>
        <p:txBody>
          <a:bodyPr/>
          <a:lstStyle/>
          <a:p>
            <a:pPr eaLnBrk="1" hangingPunct="1"/>
            <a:endParaRPr lang="en-US" dirty="0">
              <a:latin typeface="Skia" charset="0"/>
            </a:endParaRPr>
          </a:p>
          <a:p>
            <a:pPr eaLnBrk="1" hangingPunct="1">
              <a:buFontTx/>
              <a:buNone/>
            </a:pPr>
            <a:r>
              <a:rPr lang="en-US" sz="3000" dirty="0">
                <a:latin typeface="Verdana" charset="0"/>
                <a:cs typeface="Verdana" charset="0"/>
              </a:rPr>
              <a:t>	Do peas live in under-dense environments?</a:t>
            </a:r>
          </a:p>
        </p:txBody>
      </p:sp>
    </p:spTree>
    <p:extLst>
      <p:ext uri="{BB962C8B-B14F-4D97-AF65-F5344CB8AC3E}">
        <p14:creationId xmlns:p14="http://schemas.microsoft.com/office/powerpoint/2010/main" val="1531130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1" name="Rectangle 10"/>
          <p:cNvSpPr>
            <a:spLocks noGrp="1" noChangeArrowheads="1"/>
          </p:cNvSpPr>
          <p:nvPr>
            <p:ph type="title"/>
          </p:nvPr>
        </p:nvSpPr>
        <p:spPr>
          <a:xfrm>
            <a:off x="152400" y="152400"/>
            <a:ext cx="5867400" cy="685800"/>
          </a:xfrm>
        </p:spPr>
        <p:txBody>
          <a:bodyPr>
            <a:normAutofit fontScale="90000"/>
          </a:bodyPr>
          <a:lstStyle/>
          <a:p>
            <a:pPr eaLnBrk="1" hangingPunct="1"/>
            <a:r>
              <a:rPr lang="en-US">
                <a:latin typeface="Calibri" charset="0"/>
                <a:cs typeface="Verdana" charset="0"/>
              </a:rPr>
              <a:t>Compact Galaxies</a:t>
            </a:r>
          </a:p>
        </p:txBody>
      </p:sp>
      <p:sp>
        <p:nvSpPr>
          <p:cNvPr id="61442" name="Rectangle 11"/>
          <p:cNvSpPr>
            <a:spLocks noGrp="1" noChangeArrowheads="1"/>
          </p:cNvSpPr>
          <p:nvPr>
            <p:ph idx="1"/>
          </p:nvPr>
        </p:nvSpPr>
        <p:spPr>
          <a:xfrm>
            <a:off x="2362200" y="914400"/>
            <a:ext cx="6745288" cy="381000"/>
          </a:xfrm>
        </p:spPr>
        <p:txBody>
          <a:bodyPr>
            <a:normAutofit fontScale="85000" lnSpcReduction="20000"/>
          </a:bodyPr>
          <a:lstStyle/>
          <a:p>
            <a:pPr eaLnBrk="1" hangingPunct="1">
              <a:lnSpc>
                <a:spcPct val="90000"/>
              </a:lnSpc>
              <a:buFontTx/>
              <a:buNone/>
            </a:pPr>
            <a:r>
              <a:rPr lang="en-US" sz="2800" dirty="0">
                <a:latin typeface="Verdana" charset="0"/>
                <a:cs typeface="Verdana" charset="0"/>
              </a:rPr>
              <a:t>Hubble Space Telescope </a:t>
            </a:r>
            <a:r>
              <a:rPr lang="en-US" sz="2800" dirty="0" smtClean="0">
                <a:latin typeface="Verdana" charset="0"/>
                <a:cs typeface="Verdana" charset="0"/>
              </a:rPr>
              <a:t>Images</a:t>
            </a:r>
            <a:endParaRPr lang="en-US" sz="2800" dirty="0">
              <a:latin typeface="Verdana" charset="0"/>
              <a:cs typeface="Verdana" charset="0"/>
            </a:endParaRPr>
          </a:p>
        </p:txBody>
      </p:sp>
      <p:pic>
        <p:nvPicPr>
          <p:cNvPr id="101391"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71600"/>
            <a:ext cx="7493000"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1392"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962400"/>
            <a:ext cx="2590800" cy="249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45" name="Rectangle 17"/>
          <p:cNvSpPr>
            <a:spLocks noChangeArrowheads="1"/>
          </p:cNvSpPr>
          <p:nvPr/>
        </p:nvSpPr>
        <p:spPr bwMode="auto">
          <a:xfrm>
            <a:off x="4876800" y="4800600"/>
            <a:ext cx="14478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eaLnBrk="1" hangingPunct="1">
              <a:lnSpc>
                <a:spcPct val="90000"/>
              </a:lnSpc>
              <a:spcBef>
                <a:spcPct val="20000"/>
              </a:spcBef>
            </a:pPr>
            <a:r>
              <a:rPr lang="en-US" sz="2800" b="0" i="0">
                <a:latin typeface="Verdana" charset="0"/>
                <a:cs typeface="Verdana" charset="0"/>
              </a:rPr>
              <a:t>SDSS</a:t>
            </a:r>
          </a:p>
          <a:p>
            <a:pPr marL="342900" indent="-342900" eaLnBrk="1" hangingPunct="1">
              <a:lnSpc>
                <a:spcPct val="90000"/>
              </a:lnSpc>
              <a:spcBef>
                <a:spcPct val="20000"/>
              </a:spcBef>
            </a:pPr>
            <a:r>
              <a:rPr lang="en-US" sz="2800" b="0" i="0">
                <a:latin typeface="Verdana" charset="0"/>
                <a:cs typeface="Verdana" charset="0"/>
              </a:rPr>
              <a:t>Image</a:t>
            </a:r>
          </a:p>
        </p:txBody>
      </p:sp>
      <p:pic>
        <p:nvPicPr>
          <p:cNvPr id="61446"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810000"/>
            <a:ext cx="2590800" cy="2525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47" name="AutoShape 19"/>
          <p:cNvSpPr>
            <a:spLocks noChangeArrowheads="1"/>
          </p:cNvSpPr>
          <p:nvPr/>
        </p:nvSpPr>
        <p:spPr bwMode="auto">
          <a:xfrm rot="-2400000">
            <a:off x="7924800" y="2895600"/>
            <a:ext cx="152400" cy="1752600"/>
          </a:xfrm>
          <a:prstGeom prst="upArrow">
            <a:avLst>
              <a:gd name="adj1" fmla="val 50000"/>
              <a:gd name="adj2" fmla="val 287500"/>
            </a:avLst>
          </a:prstGeom>
          <a:solidFill>
            <a:schemeClr val="accent1"/>
          </a:solidFill>
          <a:ln w="9525">
            <a:solidFill>
              <a:schemeClr val="tx1"/>
            </a:solidFill>
            <a:miter lim="800000"/>
            <a:headEnd/>
            <a:tailEnd/>
          </a:ln>
        </p:spPr>
        <p:txBody>
          <a:bodyPr wrap="none" anchor="ctr"/>
          <a:lstStyle/>
          <a:p>
            <a:endParaRPr lang="en-US"/>
          </a:p>
        </p:txBody>
      </p:sp>
      <p:sp>
        <p:nvSpPr>
          <p:cNvPr id="61448"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a:latin typeface="Verdana" charset="0"/>
                <a:cs typeface="Verdana" charset="0"/>
              </a:rPr>
              <a:t>Cardamone et al. 2009</a:t>
            </a:r>
          </a:p>
        </p:txBody>
      </p:sp>
    </p:spTree>
    <p:extLst>
      <p:ext uri="{BB962C8B-B14F-4D97-AF65-F5344CB8AC3E}">
        <p14:creationId xmlns:p14="http://schemas.microsoft.com/office/powerpoint/2010/main" val="773075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907085" y="0"/>
            <a:ext cx="8610600" cy="1143000"/>
          </a:xfrm>
        </p:spPr>
        <p:txBody>
          <a:bodyPr/>
          <a:lstStyle/>
          <a:p>
            <a:pPr eaLnBrk="1" hangingPunct="1"/>
            <a:r>
              <a:rPr lang="en-US">
                <a:latin typeface="Calibri" charset="0"/>
                <a:cs typeface="Verdana" charset="0"/>
              </a:rPr>
              <a:t>Galaxies in the Early Universe</a:t>
            </a:r>
          </a:p>
        </p:txBody>
      </p:sp>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19200"/>
            <a:ext cx="3225800"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4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19200"/>
            <a:ext cx="327660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4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922" y="4571999"/>
            <a:ext cx="6659278" cy="2157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3493" name="Text Box 6"/>
          <p:cNvSpPr txBox="1">
            <a:spLocks noChangeArrowheads="1"/>
          </p:cNvSpPr>
          <p:nvPr/>
        </p:nvSpPr>
        <p:spPr bwMode="auto">
          <a:xfrm>
            <a:off x="4724400" y="4038600"/>
            <a:ext cx="2706688"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a:latin typeface="Verdana" charset="0"/>
                <a:cs typeface="Verdana" charset="0"/>
              </a:rPr>
              <a:t>Dickinson et al. 1998</a:t>
            </a:r>
          </a:p>
        </p:txBody>
      </p:sp>
      <p:sp>
        <p:nvSpPr>
          <p:cNvPr id="63494" name="Text Box 7"/>
          <p:cNvSpPr txBox="1">
            <a:spLocks noChangeArrowheads="1"/>
          </p:cNvSpPr>
          <p:nvPr/>
        </p:nvSpPr>
        <p:spPr bwMode="auto">
          <a:xfrm>
            <a:off x="1143000" y="4038600"/>
            <a:ext cx="2568575"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a:latin typeface="Verdana" charset="0"/>
                <a:cs typeface="Verdana" charset="0"/>
              </a:rPr>
              <a:t>Overzier et al. 2008</a:t>
            </a:r>
          </a:p>
        </p:txBody>
      </p:sp>
      <p:sp>
        <p:nvSpPr>
          <p:cNvPr id="48136" name="Text Box 9"/>
          <p:cNvSpPr txBox="1">
            <a:spLocks noChangeArrowheads="1"/>
          </p:cNvSpPr>
          <p:nvPr/>
        </p:nvSpPr>
        <p:spPr bwMode="auto">
          <a:xfrm>
            <a:off x="5638800" y="1219200"/>
            <a:ext cx="2300288" cy="461963"/>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b="0" i="0" dirty="0" smtClean="0">
                <a:latin typeface="+mn-lt"/>
              </a:rPr>
              <a:t>10 Billion </a:t>
            </a:r>
            <a:r>
              <a:rPr lang="en-US" b="0" i="0" dirty="0" err="1" smtClean="0">
                <a:latin typeface="+mn-lt"/>
              </a:rPr>
              <a:t>yrs</a:t>
            </a:r>
            <a:r>
              <a:rPr lang="en-US" b="0" i="0" dirty="0" smtClean="0">
                <a:latin typeface="+mn-lt"/>
              </a:rPr>
              <a:t> ago</a:t>
            </a:r>
          </a:p>
        </p:txBody>
      </p:sp>
      <p:sp>
        <p:nvSpPr>
          <p:cNvPr id="10" name="Text Box 9"/>
          <p:cNvSpPr txBox="1">
            <a:spLocks noChangeArrowheads="1"/>
          </p:cNvSpPr>
          <p:nvPr/>
        </p:nvSpPr>
        <p:spPr bwMode="auto">
          <a:xfrm>
            <a:off x="2057400" y="1219200"/>
            <a:ext cx="2300288" cy="461963"/>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b="0" i="0" dirty="0" smtClean="0">
                <a:latin typeface="+mn-lt"/>
              </a:rPr>
              <a:t>12 Billion </a:t>
            </a:r>
            <a:r>
              <a:rPr lang="en-US" b="0" i="0" dirty="0" err="1" smtClean="0">
                <a:latin typeface="+mn-lt"/>
              </a:rPr>
              <a:t>yrs</a:t>
            </a:r>
            <a:r>
              <a:rPr lang="en-US" b="0" i="0" dirty="0" smtClean="0">
                <a:latin typeface="+mn-lt"/>
              </a:rPr>
              <a:t> ago</a:t>
            </a:r>
          </a:p>
        </p:txBody>
      </p:sp>
      <p:sp>
        <p:nvSpPr>
          <p:cNvPr id="11" name="Rectangle 11"/>
          <p:cNvSpPr>
            <a:spLocks noGrp="1" noChangeArrowheads="1"/>
          </p:cNvSpPr>
          <p:nvPr>
            <p:ph idx="1"/>
          </p:nvPr>
        </p:nvSpPr>
        <p:spPr>
          <a:xfrm>
            <a:off x="838200" y="4953000"/>
            <a:ext cx="6745288" cy="381000"/>
          </a:xfrm>
        </p:spPr>
        <p:txBody>
          <a:bodyPr>
            <a:normAutofit fontScale="85000" lnSpcReduction="20000"/>
          </a:bodyPr>
          <a:lstStyle/>
          <a:p>
            <a:pPr eaLnBrk="1" hangingPunct="1">
              <a:lnSpc>
                <a:spcPct val="90000"/>
              </a:lnSpc>
              <a:buFontTx/>
              <a:buNone/>
            </a:pPr>
            <a:r>
              <a:rPr lang="en-US" sz="2800" dirty="0">
                <a:latin typeface="Verdana" charset="0"/>
                <a:cs typeface="Verdana" charset="0"/>
              </a:rPr>
              <a:t>Hubble Space Telescope </a:t>
            </a:r>
            <a:r>
              <a:rPr lang="en-US" sz="2800" dirty="0" smtClean="0">
                <a:latin typeface="Verdana" charset="0"/>
                <a:cs typeface="Verdana" charset="0"/>
              </a:rPr>
              <a:t>Images of Peas</a:t>
            </a:r>
            <a:endParaRPr lang="en-US" sz="2800" dirty="0">
              <a:latin typeface="Verdana" charset="0"/>
              <a:cs typeface="Verdana" charset="0"/>
            </a:endParaRPr>
          </a:p>
        </p:txBody>
      </p:sp>
    </p:spTree>
    <p:extLst>
      <p:ext uri="{BB962C8B-B14F-4D97-AF65-F5344CB8AC3E}">
        <p14:creationId xmlns:p14="http://schemas.microsoft.com/office/powerpoint/2010/main" val="4058669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88406" y="320456"/>
            <a:ext cx="6806860" cy="707886"/>
          </a:xfrm>
          <a:prstGeom prst="rect">
            <a:avLst/>
          </a:prstGeom>
        </p:spPr>
        <p:txBody>
          <a:bodyPr wrap="none">
            <a:spAutoFit/>
          </a:bodyPr>
          <a:lstStyle/>
          <a:p>
            <a:r>
              <a:rPr lang="en-US" sz="4000" u="sng" dirty="0">
                <a:latin typeface="Helvetica Neue"/>
                <a:cs typeface="Helvetica Neue"/>
              </a:rPr>
              <a:t>Halo Occupation Distribution</a:t>
            </a:r>
          </a:p>
        </p:txBody>
      </p:sp>
      <p:sp>
        <p:nvSpPr>
          <p:cNvPr id="22" name="Rectangle 21"/>
          <p:cNvSpPr/>
          <p:nvPr/>
        </p:nvSpPr>
        <p:spPr>
          <a:xfrm>
            <a:off x="838200" y="1447800"/>
            <a:ext cx="2903359" cy="369332"/>
          </a:xfrm>
          <a:prstGeom prst="rect">
            <a:avLst/>
          </a:prstGeom>
        </p:spPr>
        <p:txBody>
          <a:bodyPr wrap="none">
            <a:spAutoFit/>
          </a:bodyPr>
          <a:lstStyle/>
          <a:p>
            <a:r>
              <a:rPr lang="en-US" dirty="0" err="1"/>
              <a:t>Manodeep</a:t>
            </a:r>
            <a:r>
              <a:rPr lang="en-US" dirty="0"/>
              <a:t> </a:t>
            </a:r>
            <a:r>
              <a:rPr lang="en-US" dirty="0" err="1" smtClean="0"/>
              <a:t>Sinha’s</a:t>
            </a:r>
            <a:r>
              <a:rPr lang="en-US" dirty="0" smtClean="0"/>
              <a:t> </a:t>
            </a:r>
            <a:r>
              <a:rPr lang="en-US" dirty="0" err="1" smtClean="0"/>
              <a:t>CorrFunct</a:t>
            </a:r>
            <a:endParaRPr lang="en-US" dirty="0"/>
          </a:p>
        </p:txBody>
      </p:sp>
      <p:sp>
        <p:nvSpPr>
          <p:cNvPr id="24" name="Rectangle 23"/>
          <p:cNvSpPr/>
          <p:nvPr/>
        </p:nvSpPr>
        <p:spPr>
          <a:xfrm>
            <a:off x="6191701" y="1028342"/>
            <a:ext cx="2710999" cy="276999"/>
          </a:xfrm>
          <a:prstGeom prst="rect">
            <a:avLst/>
          </a:prstGeom>
        </p:spPr>
        <p:txBody>
          <a:bodyPr wrap="none">
            <a:spAutoFit/>
          </a:bodyPr>
          <a:lstStyle/>
          <a:p>
            <a:r>
              <a:rPr lang="en-US" sz="1200" dirty="0">
                <a:hlinkClick r:id="rId3"/>
              </a:rPr>
              <a:t>https://github.com/manodeep/</a:t>
            </a:r>
            <a:r>
              <a:rPr lang="en-US" sz="1200" dirty="0" smtClean="0">
                <a:hlinkClick r:id="rId3"/>
              </a:rPr>
              <a:t>Corrfunc</a:t>
            </a:r>
            <a:endParaRPr lang="en-US" sz="1200" dirty="0" smtClean="0"/>
          </a:p>
        </p:txBody>
      </p:sp>
      <p:sp>
        <p:nvSpPr>
          <p:cNvPr id="6" name="TextBox 5"/>
          <p:cNvSpPr txBox="1"/>
          <p:nvPr/>
        </p:nvSpPr>
        <p:spPr>
          <a:xfrm>
            <a:off x="228600" y="1817132"/>
            <a:ext cx="6780214" cy="646331"/>
          </a:xfrm>
          <a:prstGeom prst="rect">
            <a:avLst/>
          </a:prstGeom>
          <a:noFill/>
        </p:spPr>
        <p:txBody>
          <a:bodyPr wrap="square" rtlCol="0">
            <a:spAutoFit/>
          </a:bodyPr>
          <a:lstStyle/>
          <a:p>
            <a:r>
              <a:rPr lang="en-US" dirty="0" smtClean="0"/>
              <a:t>Pair counting: form cross correlation function</a:t>
            </a:r>
          </a:p>
          <a:p>
            <a:r>
              <a:rPr lang="en-US" dirty="0"/>
              <a:t>	</a:t>
            </a:r>
            <a:r>
              <a:rPr lang="en-US" dirty="0" smtClean="0"/>
              <a:t>probability a pair of galaxies are a distance r </a:t>
            </a:r>
            <a:endParaRPr lang="en-US" dirty="0"/>
          </a:p>
        </p:txBody>
      </p:sp>
      <p:sp>
        <p:nvSpPr>
          <p:cNvPr id="28" name="TextBox 27"/>
          <p:cNvSpPr txBox="1"/>
          <p:nvPr/>
        </p:nvSpPr>
        <p:spPr>
          <a:xfrm>
            <a:off x="419816" y="2895600"/>
            <a:ext cx="3717935" cy="369332"/>
          </a:xfrm>
          <a:prstGeom prst="rect">
            <a:avLst/>
          </a:prstGeom>
          <a:noFill/>
        </p:spPr>
        <p:txBody>
          <a:bodyPr wrap="none" rtlCol="0">
            <a:spAutoFit/>
          </a:bodyPr>
          <a:lstStyle/>
          <a:p>
            <a:r>
              <a:rPr lang="en-US" dirty="0" smtClean="0"/>
              <a:t>e.g., </a:t>
            </a:r>
            <a:r>
              <a:rPr lang="en-US" dirty="0" err="1" smtClean="0"/>
              <a:t>Padamanabhan</a:t>
            </a:r>
            <a:r>
              <a:rPr lang="en-US" dirty="0" smtClean="0"/>
              <a:t> (2009) estimator</a:t>
            </a:r>
            <a:endParaRPr lang="en-US" dirty="0"/>
          </a:p>
        </p:txBody>
      </p:sp>
      <p:pic>
        <p:nvPicPr>
          <p:cNvPr id="2" name="Picture 1"/>
          <p:cNvPicPr>
            <a:picLocks noChangeAspect="1"/>
          </p:cNvPicPr>
          <p:nvPr/>
        </p:nvPicPr>
        <p:blipFill>
          <a:blip r:embed="rId4"/>
          <a:stretch>
            <a:fillRect/>
          </a:stretch>
        </p:blipFill>
        <p:spPr>
          <a:xfrm>
            <a:off x="5080688" y="1333770"/>
            <a:ext cx="3670300" cy="4483100"/>
          </a:xfrm>
          <a:prstGeom prst="rect">
            <a:avLst/>
          </a:prstGeom>
        </p:spPr>
      </p:pic>
      <p:pic>
        <p:nvPicPr>
          <p:cNvPr id="10" name="Picture 9"/>
          <p:cNvPicPr>
            <a:picLocks noChangeAspect="1"/>
          </p:cNvPicPr>
          <p:nvPr/>
        </p:nvPicPr>
        <p:blipFill>
          <a:blip r:embed="rId5"/>
          <a:stretch>
            <a:fillRect/>
          </a:stretch>
        </p:blipFill>
        <p:spPr>
          <a:xfrm>
            <a:off x="551436" y="5257800"/>
            <a:ext cx="4559300" cy="825500"/>
          </a:xfrm>
          <a:prstGeom prst="rect">
            <a:avLst/>
          </a:prstGeom>
        </p:spPr>
      </p:pic>
      <p:sp>
        <p:nvSpPr>
          <p:cNvPr id="11" name="TextBox 10"/>
          <p:cNvSpPr txBox="1"/>
          <p:nvPr/>
        </p:nvSpPr>
        <p:spPr>
          <a:xfrm>
            <a:off x="551436" y="4724400"/>
            <a:ext cx="3456219" cy="369332"/>
          </a:xfrm>
          <a:prstGeom prst="rect">
            <a:avLst/>
          </a:prstGeom>
          <a:noFill/>
        </p:spPr>
        <p:txBody>
          <a:bodyPr wrap="none" rtlCol="0">
            <a:spAutoFit/>
          </a:bodyPr>
          <a:lstStyle/>
          <a:p>
            <a:r>
              <a:rPr lang="en-US" dirty="0" smtClean="0"/>
              <a:t>e.g., </a:t>
            </a:r>
            <a:r>
              <a:rPr lang="en-US" dirty="0" err="1" smtClean="0"/>
              <a:t>Landy-Szalay</a:t>
            </a:r>
            <a:r>
              <a:rPr lang="en-US" dirty="0" smtClean="0"/>
              <a:t> (1993) estimator</a:t>
            </a:r>
            <a:endParaRPr lang="en-US" dirty="0"/>
          </a:p>
        </p:txBody>
      </p:sp>
      <p:pic>
        <p:nvPicPr>
          <p:cNvPr id="3" name="Picture 2"/>
          <p:cNvPicPr>
            <a:picLocks noChangeAspect="1"/>
          </p:cNvPicPr>
          <p:nvPr/>
        </p:nvPicPr>
        <p:blipFill>
          <a:blip r:embed="rId6"/>
          <a:stretch>
            <a:fillRect/>
          </a:stretch>
        </p:blipFill>
        <p:spPr>
          <a:xfrm>
            <a:off x="1322689" y="3429000"/>
            <a:ext cx="2527300" cy="812800"/>
          </a:xfrm>
          <a:prstGeom prst="rect">
            <a:avLst/>
          </a:prstGeom>
        </p:spPr>
      </p:pic>
    </p:spTree>
    <p:extLst>
      <p:ext uri="{BB962C8B-B14F-4D97-AF65-F5344CB8AC3E}">
        <p14:creationId xmlns:p14="http://schemas.microsoft.com/office/powerpoint/2010/main" val="3068296078"/>
      </p:ext>
    </p:extLst>
  </p:cSld>
  <p:clrMapOvr>
    <a:masterClrMapping/>
  </p:clrMapOvr>
  <mc:AlternateContent xmlns:mc="http://schemas.openxmlformats.org/markup-compatibility/2006">
    <mc:Choice xmlns:p14="http://schemas.microsoft.com/office/powerpoint/2010/main" Requires="p14">
      <p:transition spd="slow" p14:dur="2000" advTm="19850"/>
    </mc:Choice>
    <mc:Fallback>
      <p:transition xmlns:p14="http://schemas.microsoft.com/office/powerpoint/2010/main" spd="slow" advTm="19850"/>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88406" y="320456"/>
            <a:ext cx="6806860" cy="707886"/>
          </a:xfrm>
          <a:prstGeom prst="rect">
            <a:avLst/>
          </a:prstGeom>
        </p:spPr>
        <p:txBody>
          <a:bodyPr wrap="none">
            <a:spAutoFit/>
          </a:bodyPr>
          <a:lstStyle/>
          <a:p>
            <a:r>
              <a:rPr lang="en-US" sz="4000" u="sng" dirty="0">
                <a:latin typeface="Helvetica Neue"/>
                <a:cs typeface="Helvetica Neue"/>
              </a:rPr>
              <a:t>Halo Occupation Distribution</a:t>
            </a:r>
          </a:p>
        </p:txBody>
      </p:sp>
      <p:sp>
        <p:nvSpPr>
          <p:cNvPr id="5" name="Rectangle 4"/>
          <p:cNvSpPr/>
          <p:nvPr/>
        </p:nvSpPr>
        <p:spPr>
          <a:xfrm>
            <a:off x="4724400" y="6248400"/>
            <a:ext cx="4241591" cy="369332"/>
          </a:xfrm>
          <a:prstGeom prst="rect">
            <a:avLst/>
          </a:prstGeom>
        </p:spPr>
        <p:txBody>
          <a:bodyPr wrap="none">
            <a:spAutoFit/>
          </a:bodyPr>
          <a:lstStyle/>
          <a:p>
            <a:r>
              <a:rPr lang="en-US" dirty="0"/>
              <a:t> </a:t>
            </a:r>
            <a:r>
              <a:rPr lang="en-US" dirty="0" err="1"/>
              <a:t>Manera</a:t>
            </a:r>
            <a:r>
              <a:rPr lang="en-US" dirty="0"/>
              <a:t> et al. 2013 and </a:t>
            </a:r>
            <a:r>
              <a:rPr lang="en-US" dirty="0" err="1"/>
              <a:t>Manera</a:t>
            </a:r>
            <a:r>
              <a:rPr lang="en-US" dirty="0"/>
              <a:t> et al. 2015</a:t>
            </a:r>
          </a:p>
        </p:txBody>
      </p:sp>
      <p:sp>
        <p:nvSpPr>
          <p:cNvPr id="7" name="TextBox 6"/>
          <p:cNvSpPr txBox="1"/>
          <p:nvPr/>
        </p:nvSpPr>
        <p:spPr>
          <a:xfrm>
            <a:off x="381000" y="1028342"/>
            <a:ext cx="7490828" cy="369332"/>
          </a:xfrm>
          <a:prstGeom prst="rect">
            <a:avLst/>
          </a:prstGeom>
          <a:noFill/>
        </p:spPr>
        <p:txBody>
          <a:bodyPr wrap="none" rtlCol="0">
            <a:spAutoFit/>
          </a:bodyPr>
          <a:lstStyle/>
          <a:p>
            <a:r>
              <a:rPr lang="en-US" dirty="0" err="1" smtClean="0"/>
              <a:t>Randoms</a:t>
            </a:r>
            <a:r>
              <a:rPr lang="en-US" dirty="0" smtClean="0"/>
              <a:t> Catalogs Created to match spatial and redshift distributions of data</a:t>
            </a:r>
            <a:endParaRPr lang="en-US" dirty="0"/>
          </a:p>
        </p:txBody>
      </p:sp>
      <p:pic>
        <p:nvPicPr>
          <p:cNvPr id="9" name="Picture 8"/>
          <p:cNvPicPr>
            <a:picLocks noChangeAspect="1"/>
          </p:cNvPicPr>
          <p:nvPr/>
        </p:nvPicPr>
        <p:blipFill rotWithShape="1">
          <a:blip r:embed="rId3"/>
          <a:srcRect b="24418"/>
          <a:stretch/>
        </p:blipFill>
        <p:spPr>
          <a:xfrm>
            <a:off x="635958" y="1614182"/>
            <a:ext cx="8347730" cy="3570460"/>
          </a:xfrm>
          <a:prstGeom prst="rect">
            <a:avLst/>
          </a:prstGeom>
        </p:spPr>
      </p:pic>
      <p:sp>
        <p:nvSpPr>
          <p:cNvPr id="12" name="TextBox 11"/>
          <p:cNvSpPr txBox="1"/>
          <p:nvPr/>
        </p:nvSpPr>
        <p:spPr>
          <a:xfrm>
            <a:off x="615858" y="5900266"/>
            <a:ext cx="8307307" cy="369332"/>
          </a:xfrm>
          <a:prstGeom prst="rect">
            <a:avLst/>
          </a:prstGeom>
          <a:noFill/>
        </p:spPr>
        <p:txBody>
          <a:bodyPr wrap="none" rtlCol="0">
            <a:spAutoFit/>
          </a:bodyPr>
          <a:lstStyle/>
          <a:p>
            <a:r>
              <a:rPr lang="en-US" dirty="0" smtClean="0"/>
              <a:t>Subsampled to reproduce target completeness, redshift failures, close pair separations.</a:t>
            </a:r>
            <a:endParaRPr lang="en-US" dirty="0"/>
          </a:p>
        </p:txBody>
      </p:sp>
      <p:pic>
        <p:nvPicPr>
          <p:cNvPr id="2" name="Picture 1"/>
          <p:cNvPicPr>
            <a:picLocks noChangeAspect="1"/>
          </p:cNvPicPr>
          <p:nvPr/>
        </p:nvPicPr>
        <p:blipFill>
          <a:blip r:embed="rId4"/>
          <a:stretch>
            <a:fillRect/>
          </a:stretch>
        </p:blipFill>
        <p:spPr>
          <a:xfrm>
            <a:off x="670025" y="1528800"/>
            <a:ext cx="7201803" cy="4371465"/>
          </a:xfrm>
          <a:prstGeom prst="rect">
            <a:avLst/>
          </a:prstGeom>
        </p:spPr>
      </p:pic>
      <p:sp>
        <p:nvSpPr>
          <p:cNvPr id="3" name="TextBox 2"/>
          <p:cNvSpPr txBox="1"/>
          <p:nvPr/>
        </p:nvSpPr>
        <p:spPr>
          <a:xfrm>
            <a:off x="425579" y="2209800"/>
            <a:ext cx="1725653" cy="369332"/>
          </a:xfrm>
          <a:prstGeom prst="rect">
            <a:avLst/>
          </a:prstGeom>
          <a:noFill/>
        </p:spPr>
        <p:txBody>
          <a:bodyPr wrap="none" rtlCol="0">
            <a:spAutoFit/>
          </a:bodyPr>
          <a:lstStyle/>
          <a:p>
            <a:r>
              <a:rPr lang="en-US" dirty="0" smtClean="0"/>
              <a:t>Power spectrum</a:t>
            </a:r>
            <a:endParaRPr lang="en-US" dirty="0"/>
          </a:p>
        </p:txBody>
      </p:sp>
      <p:pic>
        <p:nvPicPr>
          <p:cNvPr id="10" name="Picture 9"/>
          <p:cNvPicPr>
            <a:picLocks noChangeAspect="1"/>
          </p:cNvPicPr>
          <p:nvPr/>
        </p:nvPicPr>
        <p:blipFill rotWithShape="1">
          <a:blip r:embed="rId3"/>
          <a:srcRect b="24418"/>
          <a:stretch/>
        </p:blipFill>
        <p:spPr>
          <a:xfrm>
            <a:off x="228600" y="2743200"/>
            <a:ext cx="6887103" cy="2945726"/>
          </a:xfrm>
          <a:prstGeom prst="rect">
            <a:avLst/>
          </a:prstGeom>
        </p:spPr>
      </p:pic>
    </p:spTree>
    <p:extLst>
      <p:ext uri="{BB962C8B-B14F-4D97-AF65-F5344CB8AC3E}">
        <p14:creationId xmlns:p14="http://schemas.microsoft.com/office/powerpoint/2010/main" val="3206394527"/>
      </p:ext>
    </p:extLst>
  </p:cSld>
  <p:clrMapOvr>
    <a:masterClrMapping/>
  </p:clrMapOvr>
  <mc:AlternateContent xmlns:mc="http://schemas.openxmlformats.org/markup-compatibility/2006">
    <mc:Choice xmlns:p14="http://schemas.microsoft.com/office/powerpoint/2010/main" Requires="p14">
      <p:transition spd="slow" p14:dur="2000" advTm="19850"/>
    </mc:Choice>
    <mc:Fallback>
      <p:transition xmlns:p14="http://schemas.microsoft.com/office/powerpoint/2010/main" spd="slow" advTm="19850"/>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Halo Occupation Distribution</a:t>
            </a:r>
            <a:endParaRPr lang="en-US" dirty="0"/>
          </a:p>
        </p:txBody>
      </p:sp>
      <p:pic>
        <p:nvPicPr>
          <p:cNvPr id="4" name="Picture 3"/>
          <p:cNvPicPr>
            <a:picLocks noChangeAspect="1"/>
          </p:cNvPicPr>
          <p:nvPr/>
        </p:nvPicPr>
        <p:blipFill>
          <a:blip r:embed="rId3"/>
          <a:stretch>
            <a:fillRect/>
          </a:stretch>
        </p:blipFill>
        <p:spPr>
          <a:xfrm>
            <a:off x="647908" y="5378450"/>
            <a:ext cx="4559300" cy="825500"/>
          </a:xfrm>
          <a:prstGeom prst="rect">
            <a:avLst/>
          </a:prstGeom>
        </p:spPr>
      </p:pic>
      <p:sp>
        <p:nvSpPr>
          <p:cNvPr id="5" name="TextBox 4"/>
          <p:cNvSpPr txBox="1"/>
          <p:nvPr/>
        </p:nvSpPr>
        <p:spPr>
          <a:xfrm>
            <a:off x="5181600" y="5791200"/>
            <a:ext cx="3853900" cy="923330"/>
          </a:xfrm>
          <a:prstGeom prst="rect">
            <a:avLst/>
          </a:prstGeom>
          <a:noFill/>
        </p:spPr>
        <p:txBody>
          <a:bodyPr wrap="square" rtlCol="0">
            <a:spAutoFit/>
          </a:bodyPr>
          <a:lstStyle/>
          <a:p>
            <a:r>
              <a:rPr lang="en-US" dirty="0" smtClean="0"/>
              <a:t>D1,R1 – Peas data &amp; random sample</a:t>
            </a:r>
          </a:p>
          <a:p>
            <a:r>
              <a:rPr lang="en-US" dirty="0" smtClean="0"/>
              <a:t>D2,R2 – Comparison galaxy &amp; random sample</a:t>
            </a:r>
            <a:endParaRPr lang="en-US" dirty="0"/>
          </a:p>
        </p:txBody>
      </p:sp>
      <p:sp>
        <p:nvSpPr>
          <p:cNvPr id="7" name="TextBox 6"/>
          <p:cNvSpPr txBox="1"/>
          <p:nvPr/>
        </p:nvSpPr>
        <p:spPr>
          <a:xfrm>
            <a:off x="256902" y="4419691"/>
            <a:ext cx="8956298" cy="369332"/>
          </a:xfrm>
          <a:prstGeom prst="rect">
            <a:avLst/>
          </a:prstGeom>
          <a:noFill/>
        </p:spPr>
        <p:txBody>
          <a:bodyPr wrap="none" rtlCol="0">
            <a:spAutoFit/>
          </a:bodyPr>
          <a:lstStyle/>
          <a:p>
            <a:r>
              <a:rPr lang="en-US" dirty="0" smtClean="0"/>
              <a:t>Cross-correlation Function: excess probability of finding a pair of galaxies at a distance r 1 r2,\</a:t>
            </a:r>
          </a:p>
        </p:txBody>
      </p:sp>
      <p:sp>
        <p:nvSpPr>
          <p:cNvPr id="8" name="TextBox 7"/>
          <p:cNvSpPr txBox="1"/>
          <p:nvPr/>
        </p:nvSpPr>
        <p:spPr>
          <a:xfrm>
            <a:off x="281287" y="4800600"/>
            <a:ext cx="3006389" cy="369332"/>
          </a:xfrm>
          <a:prstGeom prst="rect">
            <a:avLst/>
          </a:prstGeom>
          <a:noFill/>
        </p:spPr>
        <p:txBody>
          <a:bodyPr wrap="none" rtlCol="0">
            <a:spAutoFit/>
          </a:bodyPr>
          <a:lstStyle/>
          <a:p>
            <a:r>
              <a:rPr lang="en-US" dirty="0" err="1" smtClean="0"/>
              <a:t>Landy-Szalay</a:t>
            </a:r>
            <a:r>
              <a:rPr lang="en-US" dirty="0" smtClean="0"/>
              <a:t> (1993) estimator</a:t>
            </a:r>
            <a:endParaRPr lang="en-US" dirty="0"/>
          </a:p>
        </p:txBody>
      </p:sp>
      <p:sp>
        <p:nvSpPr>
          <p:cNvPr id="10" name="Rectangle 9"/>
          <p:cNvSpPr/>
          <p:nvPr/>
        </p:nvSpPr>
        <p:spPr>
          <a:xfrm>
            <a:off x="592748" y="1351508"/>
            <a:ext cx="8197300" cy="646331"/>
          </a:xfrm>
          <a:prstGeom prst="rect">
            <a:avLst/>
          </a:prstGeom>
        </p:spPr>
        <p:txBody>
          <a:bodyPr wrap="square">
            <a:spAutoFit/>
          </a:bodyPr>
          <a:lstStyle/>
          <a:p>
            <a:r>
              <a:rPr lang="en-US" dirty="0"/>
              <a:t>HOD: an empirical model that associates galaxies in the data with dark matter halos</a:t>
            </a:r>
          </a:p>
          <a:p>
            <a:r>
              <a:rPr lang="en-US" i="1" dirty="0"/>
              <a:t>						probability that a halo of mass M harbors N galaxies</a:t>
            </a:r>
          </a:p>
        </p:txBody>
      </p:sp>
      <p:sp>
        <p:nvSpPr>
          <p:cNvPr id="3" name="Rectangle 2"/>
          <p:cNvSpPr/>
          <p:nvPr/>
        </p:nvSpPr>
        <p:spPr>
          <a:xfrm>
            <a:off x="4038600" y="4819769"/>
            <a:ext cx="2903359" cy="369332"/>
          </a:xfrm>
          <a:prstGeom prst="rect">
            <a:avLst/>
          </a:prstGeom>
        </p:spPr>
        <p:txBody>
          <a:bodyPr wrap="none">
            <a:spAutoFit/>
          </a:bodyPr>
          <a:lstStyle/>
          <a:p>
            <a:r>
              <a:rPr lang="en-US" dirty="0" err="1"/>
              <a:t>Manodeep</a:t>
            </a:r>
            <a:r>
              <a:rPr lang="en-US" dirty="0"/>
              <a:t> </a:t>
            </a:r>
            <a:r>
              <a:rPr lang="en-US" dirty="0" err="1" smtClean="0"/>
              <a:t>Sinha’s</a:t>
            </a:r>
            <a:r>
              <a:rPr lang="en-US" dirty="0" smtClean="0"/>
              <a:t> </a:t>
            </a:r>
            <a:r>
              <a:rPr lang="en-US" dirty="0" err="1" smtClean="0"/>
              <a:t>CorrFunct</a:t>
            </a:r>
            <a:endParaRPr lang="en-US" dirty="0"/>
          </a:p>
        </p:txBody>
      </p:sp>
      <p:sp>
        <p:nvSpPr>
          <p:cNvPr id="6" name="Rectangle 5"/>
          <p:cNvSpPr/>
          <p:nvPr/>
        </p:nvSpPr>
        <p:spPr>
          <a:xfrm>
            <a:off x="6291430" y="5147617"/>
            <a:ext cx="2710999" cy="461665"/>
          </a:xfrm>
          <a:prstGeom prst="rect">
            <a:avLst/>
          </a:prstGeom>
        </p:spPr>
        <p:txBody>
          <a:bodyPr wrap="none">
            <a:spAutoFit/>
          </a:bodyPr>
          <a:lstStyle/>
          <a:p>
            <a:r>
              <a:rPr lang="en-US" sz="1200" dirty="0">
                <a:hlinkClick r:id="rId4"/>
              </a:rPr>
              <a:t>https://github.com/manodeep/</a:t>
            </a:r>
            <a:r>
              <a:rPr lang="en-US" sz="1200" dirty="0" smtClean="0">
                <a:hlinkClick r:id="rId4"/>
              </a:rPr>
              <a:t>Corrfunc</a:t>
            </a:r>
            <a:endParaRPr lang="en-US" sz="1200" dirty="0" smtClean="0"/>
          </a:p>
          <a:p>
            <a:endParaRPr lang="en-US" sz="1200" dirty="0"/>
          </a:p>
        </p:txBody>
      </p:sp>
    </p:spTree>
    <p:extLst>
      <p:ext uri="{BB962C8B-B14F-4D97-AF65-F5344CB8AC3E}">
        <p14:creationId xmlns:p14="http://schemas.microsoft.com/office/powerpoint/2010/main" val="842361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pea_DR7vDR12.jpg"/>
          <p:cNvPicPr>
            <a:picLocks noChangeAspect="1"/>
          </p:cNvPicPr>
          <p:nvPr/>
        </p:nvPicPr>
        <p:blipFill rotWithShape="1">
          <a:blip r:embed="rId3">
            <a:extLst>
              <a:ext uri="{28A0092B-C50C-407E-A947-70E740481C1C}">
                <a14:useLocalDpi xmlns:a14="http://schemas.microsoft.com/office/drawing/2010/main" val="0"/>
              </a:ext>
            </a:extLst>
          </a:blip>
          <a:srcRect t="38186"/>
          <a:stretch/>
        </p:blipFill>
        <p:spPr>
          <a:xfrm>
            <a:off x="-285770" y="592111"/>
            <a:ext cx="7832913" cy="6265889"/>
          </a:xfrm>
          <a:prstGeom prst="rect">
            <a:avLst/>
          </a:prstGeom>
        </p:spPr>
      </p:pic>
      <p:sp>
        <p:nvSpPr>
          <p:cNvPr id="2" name="Title 1"/>
          <p:cNvSpPr>
            <a:spLocks noGrp="1"/>
          </p:cNvSpPr>
          <p:nvPr>
            <p:ph type="title"/>
          </p:nvPr>
        </p:nvSpPr>
        <p:spPr>
          <a:xfrm>
            <a:off x="0" y="-337"/>
            <a:ext cx="8991600" cy="914737"/>
          </a:xfrm>
        </p:spPr>
        <p:txBody>
          <a:bodyPr>
            <a:normAutofit/>
          </a:bodyPr>
          <a:lstStyle/>
          <a:p>
            <a:r>
              <a:rPr lang="en-US" dirty="0" smtClean="0"/>
              <a:t>Expanding to DR12</a:t>
            </a:r>
            <a:endParaRPr lang="en-US" dirty="0"/>
          </a:p>
        </p:txBody>
      </p:sp>
      <p:sp>
        <p:nvSpPr>
          <p:cNvPr id="8" name="TextBox 7"/>
          <p:cNvSpPr txBox="1"/>
          <p:nvPr/>
        </p:nvSpPr>
        <p:spPr>
          <a:xfrm>
            <a:off x="7162800" y="1381421"/>
            <a:ext cx="1372498" cy="1200329"/>
          </a:xfrm>
          <a:prstGeom prst="rect">
            <a:avLst/>
          </a:prstGeom>
          <a:noFill/>
        </p:spPr>
        <p:txBody>
          <a:bodyPr wrap="square" rtlCol="0">
            <a:spAutoFit/>
          </a:bodyPr>
          <a:lstStyle/>
          <a:p>
            <a:r>
              <a:rPr lang="en-US" i="1" dirty="0"/>
              <a:t>5 not </a:t>
            </a:r>
            <a:r>
              <a:rPr lang="en-US" i="1" dirty="0" smtClean="0"/>
              <a:t>included in Portsmouth catalog</a:t>
            </a:r>
            <a:endParaRPr lang="en-US" i="1" dirty="0"/>
          </a:p>
        </p:txBody>
      </p:sp>
      <p:sp>
        <p:nvSpPr>
          <p:cNvPr id="6" name="TextBox 5"/>
          <p:cNvSpPr txBox="1"/>
          <p:nvPr/>
        </p:nvSpPr>
        <p:spPr>
          <a:xfrm>
            <a:off x="2053973" y="6207026"/>
            <a:ext cx="7090027" cy="646331"/>
          </a:xfrm>
          <a:prstGeom prst="rect">
            <a:avLst/>
          </a:prstGeom>
          <a:noFill/>
        </p:spPr>
        <p:txBody>
          <a:bodyPr wrap="none" rtlCol="0">
            <a:spAutoFit/>
          </a:bodyPr>
          <a:lstStyle/>
          <a:p>
            <a:r>
              <a:rPr lang="en-US" dirty="0" smtClean="0"/>
              <a:t>Of the 75 in the catalog, only 57 are returned as SF in Portsmouth Catalog</a:t>
            </a:r>
          </a:p>
          <a:p>
            <a:r>
              <a:rPr lang="en-US" dirty="0"/>
              <a:t>	</a:t>
            </a:r>
            <a:r>
              <a:rPr lang="en-US" dirty="0" smtClean="0"/>
              <a:t>(1 blank, 3 LINER, </a:t>
            </a:r>
            <a:r>
              <a:rPr lang="en-US" dirty="0"/>
              <a:t>4 </a:t>
            </a:r>
            <a:r>
              <a:rPr lang="en-US" dirty="0" smtClean="0"/>
              <a:t>composite, 3 </a:t>
            </a:r>
            <a:r>
              <a:rPr lang="en-US" dirty="0" err="1" smtClean="0"/>
              <a:t>Seyfert</a:t>
            </a:r>
            <a:r>
              <a:rPr lang="en-US" dirty="0" smtClean="0"/>
              <a:t>/LINER, 7 </a:t>
            </a:r>
            <a:r>
              <a:rPr lang="en-US" dirty="0" err="1" smtClean="0"/>
              <a:t>Seyfert</a:t>
            </a:r>
            <a:r>
              <a:rPr lang="en-US" dirty="0" smtClean="0"/>
              <a:t>)</a:t>
            </a:r>
            <a:endParaRPr lang="en-US" dirty="0"/>
          </a:p>
        </p:txBody>
      </p:sp>
    </p:spTree>
    <p:extLst>
      <p:ext uri="{BB962C8B-B14F-4D97-AF65-F5344CB8AC3E}">
        <p14:creationId xmlns:p14="http://schemas.microsoft.com/office/powerpoint/2010/main" val="405031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5" descr="ss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5500"/>
            <a:ext cx="6783388"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title"/>
          </p:nvPr>
        </p:nvSpPr>
        <p:spPr>
          <a:xfrm>
            <a:off x="1905000" y="152400"/>
            <a:ext cx="7086600" cy="609600"/>
          </a:xfrm>
        </p:spPr>
        <p:txBody>
          <a:bodyPr>
            <a:normAutofit fontScale="90000"/>
          </a:bodyPr>
          <a:lstStyle/>
          <a:p>
            <a:pPr eaLnBrk="1" hangingPunct="1"/>
            <a:r>
              <a:rPr lang="en-US" sz="3500">
                <a:latin typeface="Helvetica Neue"/>
                <a:cs typeface="Helvetica Neue"/>
              </a:rPr>
              <a:t>Specific Star Formation Rate </a:t>
            </a:r>
            <a:endParaRPr lang="en-US">
              <a:latin typeface="Helvetica Neue"/>
              <a:cs typeface="Helvetica Neue"/>
            </a:endParaRPr>
          </a:p>
        </p:txBody>
      </p:sp>
      <p:sp>
        <p:nvSpPr>
          <p:cNvPr id="57347" name="Text Box 11"/>
          <p:cNvSpPr txBox="1">
            <a:spLocks noChangeArrowheads="1"/>
          </p:cNvSpPr>
          <p:nvPr/>
        </p:nvSpPr>
        <p:spPr bwMode="auto">
          <a:xfrm rot="2400000">
            <a:off x="6718736" y="4429403"/>
            <a:ext cx="2154952" cy="36933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i="0">
                <a:latin typeface="Helvetica Neue"/>
                <a:cs typeface="Helvetica Neue"/>
              </a:rPr>
              <a:t>SFR = 10  M</a:t>
            </a:r>
            <a:r>
              <a:rPr lang="en-US" sz="1800" i="0" baseline="-25000">
                <a:latin typeface="Helvetica Neue"/>
                <a:cs typeface="Helvetica Neue"/>
              </a:rPr>
              <a:t>sun</a:t>
            </a:r>
            <a:r>
              <a:rPr lang="en-US" sz="1800" i="0">
                <a:latin typeface="Helvetica Neue"/>
                <a:cs typeface="Helvetica Neue"/>
              </a:rPr>
              <a:t>yr</a:t>
            </a:r>
            <a:r>
              <a:rPr lang="en-US" sz="1800" i="0" baseline="30000">
                <a:latin typeface="Helvetica Neue"/>
                <a:cs typeface="Helvetica Neue"/>
              </a:rPr>
              <a:t>-1</a:t>
            </a:r>
            <a:endParaRPr lang="en-US">
              <a:latin typeface="Helvetica Neue"/>
              <a:cs typeface="Helvetica Neue"/>
            </a:endParaRPr>
          </a:p>
        </p:txBody>
      </p:sp>
      <p:sp>
        <p:nvSpPr>
          <p:cNvPr id="57348" name="Text Box 16"/>
          <p:cNvSpPr txBox="1">
            <a:spLocks noChangeArrowheads="1"/>
          </p:cNvSpPr>
          <p:nvPr/>
        </p:nvSpPr>
        <p:spPr bwMode="auto">
          <a:xfrm>
            <a:off x="4572000" y="1371600"/>
            <a:ext cx="93636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dirty="0">
                <a:solidFill>
                  <a:srgbClr val="8000FF"/>
                </a:solidFill>
                <a:latin typeface="Helvetica Neue"/>
                <a:cs typeface="Helvetica Neue"/>
              </a:rPr>
              <a:t>Peas</a:t>
            </a:r>
            <a:endParaRPr lang="en-US" b="0" dirty="0">
              <a:latin typeface="Helvetica Neue"/>
              <a:cs typeface="Helvetica Neue"/>
            </a:endParaRPr>
          </a:p>
        </p:txBody>
      </p:sp>
      <p:sp>
        <p:nvSpPr>
          <p:cNvPr id="57349" name="Text Box 17"/>
          <p:cNvSpPr txBox="1">
            <a:spLocks noChangeArrowheads="1"/>
          </p:cNvSpPr>
          <p:nvPr/>
        </p:nvSpPr>
        <p:spPr bwMode="auto">
          <a:xfrm>
            <a:off x="4267200" y="4953000"/>
            <a:ext cx="2968457"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Helvetica Neue"/>
                <a:cs typeface="Helvetica Neue"/>
              </a:rPr>
              <a:t>Galaxy Zoo Mergers</a:t>
            </a:r>
          </a:p>
        </p:txBody>
      </p:sp>
      <p:sp>
        <p:nvSpPr>
          <p:cNvPr id="57350"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dirty="0" err="1">
                <a:latin typeface="Helvetica Neue"/>
                <a:cs typeface="Helvetica Neue"/>
              </a:rPr>
              <a:t>Cardamone</a:t>
            </a:r>
            <a:r>
              <a:rPr lang="en-US" sz="1800" b="0" i="0" dirty="0">
                <a:latin typeface="Helvetica Neue"/>
                <a:cs typeface="Helvetica Neue"/>
              </a:rPr>
              <a:t> et al. 2009</a:t>
            </a:r>
          </a:p>
        </p:txBody>
      </p:sp>
      <p:sp>
        <p:nvSpPr>
          <p:cNvPr id="2" name="TextBox 1"/>
          <p:cNvSpPr txBox="1"/>
          <p:nvPr/>
        </p:nvSpPr>
        <p:spPr>
          <a:xfrm>
            <a:off x="3429000" y="5715000"/>
            <a:ext cx="723418" cy="369332"/>
          </a:xfrm>
          <a:prstGeom prst="rect">
            <a:avLst/>
          </a:prstGeom>
          <a:solidFill>
            <a:schemeClr val="bg1"/>
          </a:solidFill>
        </p:spPr>
        <p:txBody>
          <a:bodyPr wrap="none">
            <a:spAutoFit/>
          </a:bodyPr>
          <a:lstStyle/>
          <a:p>
            <a:pPr>
              <a:defRPr/>
            </a:pPr>
            <a:r>
              <a:rPr lang="en-US" b="0" i="0" dirty="0">
                <a:latin typeface="Helvetica Neue"/>
                <a:cs typeface="Helvetica Neue"/>
              </a:rPr>
              <a:t>small</a:t>
            </a:r>
          </a:p>
        </p:txBody>
      </p:sp>
      <p:sp>
        <p:nvSpPr>
          <p:cNvPr id="9" name="TextBox 8"/>
          <p:cNvSpPr txBox="1"/>
          <p:nvPr/>
        </p:nvSpPr>
        <p:spPr>
          <a:xfrm>
            <a:off x="7467600" y="5791200"/>
            <a:ext cx="686713" cy="369332"/>
          </a:xfrm>
          <a:prstGeom prst="rect">
            <a:avLst/>
          </a:prstGeom>
          <a:solidFill>
            <a:schemeClr val="bg1"/>
          </a:solidFill>
        </p:spPr>
        <p:txBody>
          <a:bodyPr wrap="none">
            <a:spAutoFit/>
          </a:bodyPr>
          <a:lstStyle/>
          <a:p>
            <a:pPr>
              <a:defRPr/>
            </a:pPr>
            <a:r>
              <a:rPr lang="en-US" b="0" i="0" dirty="0">
                <a:latin typeface="Helvetica Neue"/>
                <a:cs typeface="Helvetica Neue"/>
              </a:rPr>
              <a:t>large</a:t>
            </a:r>
          </a:p>
        </p:txBody>
      </p:sp>
      <p:sp>
        <p:nvSpPr>
          <p:cNvPr id="10" name="TextBox 9"/>
          <p:cNvSpPr txBox="1"/>
          <p:nvPr/>
        </p:nvSpPr>
        <p:spPr>
          <a:xfrm rot="16200000">
            <a:off x="-759618" y="3320533"/>
            <a:ext cx="4724400" cy="369332"/>
          </a:xfrm>
          <a:prstGeom prst="rect">
            <a:avLst/>
          </a:prstGeom>
          <a:solidFill>
            <a:schemeClr val="bg1"/>
          </a:solidFill>
        </p:spPr>
        <p:txBody>
          <a:bodyPr>
            <a:spAutoFit/>
          </a:bodyPr>
          <a:lstStyle/>
          <a:p>
            <a:pPr>
              <a:defRPr/>
            </a:pPr>
            <a:r>
              <a:rPr lang="en-US" b="0" i="0" dirty="0">
                <a:latin typeface="Helvetica Neue"/>
                <a:cs typeface="Helvetica Neue"/>
              </a:rPr>
              <a:t>Rate of star formation per unit mass</a:t>
            </a:r>
          </a:p>
        </p:txBody>
      </p:sp>
      <p:sp>
        <p:nvSpPr>
          <p:cNvPr id="11" name="TextBox 10"/>
          <p:cNvSpPr txBox="1"/>
          <p:nvPr/>
        </p:nvSpPr>
        <p:spPr>
          <a:xfrm rot="16200000">
            <a:off x="2231473" y="5950227"/>
            <a:ext cx="723418" cy="369332"/>
          </a:xfrm>
          <a:prstGeom prst="rect">
            <a:avLst/>
          </a:prstGeom>
          <a:solidFill>
            <a:schemeClr val="bg1"/>
          </a:solidFill>
        </p:spPr>
        <p:txBody>
          <a:bodyPr wrap="none">
            <a:spAutoFit/>
          </a:bodyPr>
          <a:lstStyle/>
          <a:p>
            <a:pPr>
              <a:defRPr/>
            </a:pPr>
            <a:r>
              <a:rPr lang="en-US" b="0" i="0" dirty="0">
                <a:latin typeface="Helvetica Neue"/>
                <a:cs typeface="Helvetica Neue"/>
              </a:rPr>
              <a:t>small</a:t>
            </a:r>
          </a:p>
        </p:txBody>
      </p:sp>
      <p:sp>
        <p:nvSpPr>
          <p:cNvPr id="12" name="TextBox 11"/>
          <p:cNvSpPr txBox="1"/>
          <p:nvPr/>
        </p:nvSpPr>
        <p:spPr>
          <a:xfrm rot="16200000">
            <a:off x="2173625" y="1209952"/>
            <a:ext cx="686713" cy="369332"/>
          </a:xfrm>
          <a:prstGeom prst="rect">
            <a:avLst/>
          </a:prstGeom>
          <a:solidFill>
            <a:schemeClr val="bg1"/>
          </a:solidFill>
        </p:spPr>
        <p:txBody>
          <a:bodyPr wrap="none">
            <a:spAutoFit/>
          </a:bodyPr>
          <a:lstStyle/>
          <a:p>
            <a:pPr>
              <a:defRPr/>
            </a:pPr>
            <a:r>
              <a:rPr lang="en-US" b="0" i="0" dirty="0">
                <a:latin typeface="Helvetica Neue"/>
                <a:cs typeface="Helvetica Neue"/>
              </a:rPr>
              <a:t>large</a:t>
            </a:r>
          </a:p>
        </p:txBody>
      </p:sp>
    </p:spTree>
    <p:extLst>
      <p:ext uri="{BB962C8B-B14F-4D97-AF65-F5344CB8AC3E}">
        <p14:creationId xmlns:p14="http://schemas.microsoft.com/office/powerpoint/2010/main" val="18973537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6" descr="ss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5500"/>
            <a:ext cx="6783388"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6" name="AutoShape 8"/>
          <p:cNvSpPr>
            <a:spLocks noChangeArrowheads="1"/>
          </p:cNvSpPr>
          <p:nvPr/>
        </p:nvSpPr>
        <p:spPr bwMode="auto">
          <a:xfrm>
            <a:off x="3733800" y="1905000"/>
            <a:ext cx="304800" cy="304800"/>
          </a:xfrm>
          <a:prstGeom prst="star5">
            <a:avLst/>
          </a:prstGeom>
          <a:solidFill>
            <a:schemeClr val="hlink"/>
          </a:solidFill>
          <a:ln w="9525">
            <a:solidFill>
              <a:schemeClr val="tx1"/>
            </a:solidFill>
            <a:miter lim="800000"/>
            <a:headEnd/>
            <a:tailEnd/>
          </a:ln>
        </p:spPr>
        <p:txBody>
          <a:bodyPr wrap="none" anchor="ctr"/>
          <a:lstStyle/>
          <a:p>
            <a:pPr>
              <a:defRPr/>
            </a:pPr>
            <a:endParaRPr lang="en-US">
              <a:latin typeface="Helvetica Neue"/>
              <a:cs typeface="Helvetica Neue"/>
            </a:endParaRPr>
          </a:p>
        </p:txBody>
      </p:sp>
      <p:sp>
        <p:nvSpPr>
          <p:cNvPr id="59395" name="Oval 9"/>
          <p:cNvSpPr>
            <a:spLocks noChangeArrowheads="1"/>
          </p:cNvSpPr>
          <p:nvPr/>
        </p:nvSpPr>
        <p:spPr bwMode="auto">
          <a:xfrm rot="2400000">
            <a:off x="3008313" y="2281238"/>
            <a:ext cx="2795587" cy="587375"/>
          </a:xfrm>
          <a:prstGeom prst="ellipse">
            <a:avLst/>
          </a:prstGeom>
          <a:noFill/>
          <a:ln w="57150">
            <a:solidFill>
              <a:schemeClr val="hlink"/>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latin typeface="Helvetica Neue"/>
              <a:cs typeface="Helvetica Neue"/>
            </a:endParaRPr>
          </a:p>
        </p:txBody>
      </p:sp>
      <p:sp>
        <p:nvSpPr>
          <p:cNvPr id="59396" name="Text Box 10"/>
          <p:cNvSpPr txBox="1">
            <a:spLocks noChangeArrowheads="1"/>
          </p:cNvSpPr>
          <p:nvPr/>
        </p:nvSpPr>
        <p:spPr bwMode="auto">
          <a:xfrm>
            <a:off x="228600" y="1295400"/>
            <a:ext cx="2658034" cy="67710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solidFill>
                  <a:schemeClr val="hlink"/>
                </a:solidFill>
                <a:latin typeface="Helvetica Neue"/>
                <a:cs typeface="Helvetica Neue"/>
              </a:rPr>
              <a:t>Lyman-a Emitters </a:t>
            </a:r>
          </a:p>
          <a:p>
            <a:r>
              <a:rPr lang="en-US" sz="1400" b="0">
                <a:solidFill>
                  <a:schemeClr val="hlink"/>
                </a:solidFill>
                <a:latin typeface="Helvetica Neue"/>
                <a:cs typeface="Helvetica Neue"/>
              </a:rPr>
              <a:t>(Gawiser et al. 2006)</a:t>
            </a:r>
          </a:p>
        </p:txBody>
      </p:sp>
      <p:sp>
        <p:nvSpPr>
          <p:cNvPr id="59397" name="Text Box 14"/>
          <p:cNvSpPr txBox="1">
            <a:spLocks noChangeArrowheads="1"/>
          </p:cNvSpPr>
          <p:nvPr/>
        </p:nvSpPr>
        <p:spPr bwMode="auto">
          <a:xfrm rot="2400000">
            <a:off x="6806109" y="4494490"/>
            <a:ext cx="2094508" cy="36933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a:latin typeface="Helvetica Neue"/>
                <a:cs typeface="Helvetica Neue"/>
              </a:rPr>
              <a:t>SFR = 10  M</a:t>
            </a:r>
            <a:r>
              <a:rPr lang="en-US" sz="1800" b="0" i="0" baseline="-25000">
                <a:latin typeface="Helvetica Neue"/>
                <a:cs typeface="Helvetica Neue"/>
              </a:rPr>
              <a:t>sun</a:t>
            </a:r>
            <a:r>
              <a:rPr lang="en-US" sz="1800" b="0" i="0">
                <a:latin typeface="Helvetica Neue"/>
                <a:cs typeface="Helvetica Neue"/>
              </a:rPr>
              <a:t>yr</a:t>
            </a:r>
            <a:r>
              <a:rPr lang="en-US" sz="1800" b="0" i="0" baseline="30000">
                <a:latin typeface="Helvetica Neue"/>
                <a:cs typeface="Helvetica Neue"/>
              </a:rPr>
              <a:t>-1</a:t>
            </a:r>
            <a:endParaRPr lang="en-US" b="0">
              <a:latin typeface="Helvetica Neue"/>
              <a:cs typeface="Helvetica Neue"/>
            </a:endParaRPr>
          </a:p>
        </p:txBody>
      </p:sp>
      <p:sp>
        <p:nvSpPr>
          <p:cNvPr id="59398" name="Text Box 15"/>
          <p:cNvSpPr txBox="1">
            <a:spLocks noChangeArrowheads="1"/>
          </p:cNvSpPr>
          <p:nvPr/>
        </p:nvSpPr>
        <p:spPr bwMode="auto">
          <a:xfrm>
            <a:off x="288925" y="6415088"/>
            <a:ext cx="2555584"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400" b="0" i="0">
                <a:latin typeface="Helvetica Neue"/>
                <a:cs typeface="Helvetica Neue"/>
              </a:rPr>
              <a:t>after Castro Cerón et al. 2006</a:t>
            </a:r>
            <a:endParaRPr lang="en-US" b="0" i="0">
              <a:latin typeface="Helvetica Neue"/>
              <a:cs typeface="Helvetica Neue"/>
            </a:endParaRPr>
          </a:p>
        </p:txBody>
      </p:sp>
      <p:sp>
        <p:nvSpPr>
          <p:cNvPr id="59399" name="Text Box 21"/>
          <p:cNvSpPr txBox="1">
            <a:spLocks noChangeArrowheads="1"/>
          </p:cNvSpPr>
          <p:nvPr/>
        </p:nvSpPr>
        <p:spPr bwMode="auto">
          <a:xfrm>
            <a:off x="6439424" y="1066800"/>
            <a:ext cx="1992853" cy="830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ctr"/>
            <a:r>
              <a:rPr lang="en-US" b="0" i="0">
                <a:solidFill>
                  <a:srgbClr val="0000FF"/>
                </a:solidFill>
                <a:latin typeface="Helvetica Neue"/>
                <a:cs typeface="Helvetica Neue"/>
              </a:rPr>
              <a:t>Lyman Break </a:t>
            </a:r>
          </a:p>
          <a:p>
            <a:pPr algn="ctr"/>
            <a:r>
              <a:rPr lang="en-US" b="0" i="0">
                <a:solidFill>
                  <a:srgbClr val="0000FF"/>
                </a:solidFill>
                <a:latin typeface="Helvetica Neue"/>
                <a:cs typeface="Helvetica Neue"/>
              </a:rPr>
              <a:t>Galaxies</a:t>
            </a:r>
            <a:endParaRPr lang="en-US" b="0" i="0">
              <a:latin typeface="Helvetica Neue"/>
              <a:cs typeface="Helvetica Neue"/>
            </a:endParaRPr>
          </a:p>
        </p:txBody>
      </p:sp>
      <p:sp>
        <p:nvSpPr>
          <p:cNvPr id="59400" name="Line 23"/>
          <p:cNvSpPr>
            <a:spLocks noChangeShapeType="1"/>
          </p:cNvSpPr>
          <p:nvPr/>
        </p:nvSpPr>
        <p:spPr bwMode="auto">
          <a:xfrm flipH="1">
            <a:off x="6858000" y="1828800"/>
            <a:ext cx="685800" cy="114300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Helvetica Neue"/>
              <a:cs typeface="Helvetica Neue"/>
            </a:endParaRPr>
          </a:p>
        </p:txBody>
      </p:sp>
      <p:sp>
        <p:nvSpPr>
          <p:cNvPr id="59401" name="Text Box 16"/>
          <p:cNvSpPr txBox="1">
            <a:spLocks noChangeArrowheads="1"/>
          </p:cNvSpPr>
          <p:nvPr/>
        </p:nvSpPr>
        <p:spPr bwMode="auto">
          <a:xfrm>
            <a:off x="4572000" y="1371600"/>
            <a:ext cx="93636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solidFill>
                  <a:srgbClr val="8000FF"/>
                </a:solidFill>
                <a:latin typeface="Helvetica Neue"/>
                <a:cs typeface="Helvetica Neue"/>
              </a:rPr>
              <a:t>Peas</a:t>
            </a:r>
            <a:endParaRPr lang="en-US" b="0">
              <a:latin typeface="Helvetica Neue"/>
              <a:cs typeface="Helvetica Neue"/>
            </a:endParaRPr>
          </a:p>
        </p:txBody>
      </p:sp>
      <p:sp>
        <p:nvSpPr>
          <p:cNvPr id="59402" name="Text Box 17"/>
          <p:cNvSpPr txBox="1">
            <a:spLocks noChangeArrowheads="1"/>
          </p:cNvSpPr>
          <p:nvPr/>
        </p:nvSpPr>
        <p:spPr bwMode="auto">
          <a:xfrm>
            <a:off x="4267200" y="4953000"/>
            <a:ext cx="2968457"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Helvetica Neue"/>
                <a:cs typeface="Helvetica Neue"/>
              </a:rPr>
              <a:t>Galaxy Zoo Mergers</a:t>
            </a:r>
          </a:p>
        </p:txBody>
      </p:sp>
      <p:sp>
        <p:nvSpPr>
          <p:cNvPr id="59403" name="Rectangle 2"/>
          <p:cNvSpPr>
            <a:spLocks noGrp="1" noChangeArrowheads="1"/>
          </p:cNvSpPr>
          <p:nvPr>
            <p:ph type="title"/>
          </p:nvPr>
        </p:nvSpPr>
        <p:spPr>
          <a:xfrm>
            <a:off x="1905000" y="152400"/>
            <a:ext cx="7086600" cy="609600"/>
          </a:xfrm>
        </p:spPr>
        <p:txBody>
          <a:bodyPr>
            <a:normAutofit fontScale="90000"/>
          </a:bodyPr>
          <a:lstStyle/>
          <a:p>
            <a:pPr eaLnBrk="1" hangingPunct="1"/>
            <a:r>
              <a:rPr lang="en-US" sz="3500">
                <a:latin typeface="Helvetica Neue"/>
                <a:cs typeface="Helvetica Neue"/>
              </a:rPr>
              <a:t>Specific Star Formation Rate</a:t>
            </a:r>
            <a:endParaRPr lang="en-US">
              <a:latin typeface="Helvetica Neue"/>
              <a:cs typeface="Helvetica Neue"/>
            </a:endParaRPr>
          </a:p>
        </p:txBody>
      </p:sp>
      <p:sp>
        <p:nvSpPr>
          <p:cNvPr id="59404"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a:latin typeface="Helvetica Neue"/>
                <a:cs typeface="Helvetica Neue"/>
              </a:rPr>
              <a:t>Cardamone et al. 2009</a:t>
            </a:r>
          </a:p>
        </p:txBody>
      </p:sp>
      <p:sp>
        <p:nvSpPr>
          <p:cNvPr id="59405" name="Text Box 10"/>
          <p:cNvSpPr txBox="1">
            <a:spLocks noChangeArrowheads="1"/>
          </p:cNvSpPr>
          <p:nvPr/>
        </p:nvSpPr>
        <p:spPr bwMode="auto">
          <a:xfrm>
            <a:off x="1066800" y="762000"/>
            <a:ext cx="4652068" cy="46166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solidFill>
                  <a:schemeClr val="hlink"/>
                </a:solidFill>
                <a:latin typeface="Helvetica Neue"/>
                <a:cs typeface="Helvetica Neue"/>
              </a:rPr>
              <a:t>Galaxies from the early Universe</a:t>
            </a:r>
            <a:endParaRPr lang="en-US" sz="1400" b="0">
              <a:solidFill>
                <a:schemeClr val="hlink"/>
              </a:solidFill>
              <a:latin typeface="Helvetica Neue"/>
              <a:cs typeface="Helvetica Neue"/>
            </a:endParaRPr>
          </a:p>
        </p:txBody>
      </p:sp>
    </p:spTree>
    <p:extLst>
      <p:ext uri="{BB962C8B-B14F-4D97-AF65-F5344CB8AC3E}">
        <p14:creationId xmlns:p14="http://schemas.microsoft.com/office/powerpoint/2010/main" val="28779186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72242" y="228600"/>
            <a:ext cx="8839075" cy="609600"/>
          </a:xfrm>
        </p:spPr>
        <p:txBody>
          <a:bodyPr>
            <a:noAutofit/>
          </a:bodyPr>
          <a:lstStyle/>
          <a:p>
            <a:pPr algn="l"/>
            <a:r>
              <a:rPr lang="en-US" sz="2800" dirty="0" smtClean="0">
                <a:latin typeface="Helvetica Neue"/>
                <a:cs typeface="Helvetica Neue"/>
              </a:rPr>
              <a:t>‘</a:t>
            </a:r>
            <a:r>
              <a:rPr lang="en-US" sz="2800" dirty="0">
                <a:latin typeface="Helvetica Neue"/>
                <a:cs typeface="Helvetica Neue"/>
              </a:rPr>
              <a:t>G</a:t>
            </a:r>
            <a:r>
              <a:rPr lang="en-US" sz="2800" dirty="0" smtClean="0">
                <a:latin typeface="Helvetica Neue"/>
                <a:cs typeface="Helvetica Neue"/>
              </a:rPr>
              <a:t>reen </a:t>
            </a:r>
            <a:r>
              <a:rPr lang="en-US" sz="2800" dirty="0">
                <a:latin typeface="Helvetica Neue"/>
                <a:cs typeface="Helvetica Neue"/>
              </a:rPr>
              <a:t>P</a:t>
            </a:r>
            <a:r>
              <a:rPr lang="en-US" sz="2800" dirty="0" smtClean="0">
                <a:latin typeface="Helvetica Neue"/>
                <a:cs typeface="Helvetica Neue"/>
              </a:rPr>
              <a:t>ea’ - like galaxies </a:t>
            </a:r>
            <a:r>
              <a:rPr lang="en-US" sz="2800" dirty="0">
                <a:latin typeface="Helvetica Neue"/>
                <a:cs typeface="Helvetica Neue"/>
              </a:rPr>
              <a:t>could have reheated the </a:t>
            </a:r>
            <a:r>
              <a:rPr lang="en-US" sz="2800" dirty="0" smtClean="0">
                <a:latin typeface="Helvetica Neue"/>
                <a:cs typeface="Helvetica Neue"/>
              </a:rPr>
              <a:t>Universe</a:t>
            </a:r>
            <a:endParaRPr lang="en-US" sz="2800" dirty="0">
              <a:latin typeface="Helvetica Neue"/>
              <a:cs typeface="Helvetica Neue"/>
            </a:endParaRPr>
          </a:p>
        </p:txBody>
      </p:sp>
      <p:sp>
        <p:nvSpPr>
          <p:cNvPr id="69634" name="Content Placeholder 2"/>
          <p:cNvSpPr>
            <a:spLocks noGrp="1"/>
          </p:cNvSpPr>
          <p:nvPr>
            <p:ph idx="1"/>
          </p:nvPr>
        </p:nvSpPr>
        <p:spPr>
          <a:xfrm>
            <a:off x="268260" y="6266339"/>
            <a:ext cx="8382000" cy="487363"/>
          </a:xfrm>
        </p:spPr>
        <p:txBody>
          <a:bodyPr>
            <a:normAutofit lnSpcReduction="10000"/>
          </a:bodyPr>
          <a:lstStyle/>
          <a:p>
            <a:pPr marL="0" indent="0">
              <a:buFont typeface="Arial" charset="0"/>
              <a:buNone/>
            </a:pPr>
            <a:r>
              <a:rPr lang="en-US" sz="1200" dirty="0">
                <a:latin typeface="Helvetica Neue"/>
                <a:cs typeface="Helvetica Neue"/>
                <a:hlinkClick r:id="rId3"/>
              </a:rPr>
              <a:t>http://www.sciencealert.com/these-green-pea-galaxies-could-have-reheated-the-universe-after-a-cosmic-dark-age</a:t>
            </a:r>
            <a:endParaRPr lang="en-US" sz="1200" dirty="0">
              <a:latin typeface="Helvetica Neue"/>
              <a:cs typeface="Helvetica Neue"/>
            </a:endParaRPr>
          </a:p>
          <a:p>
            <a:pPr marL="0" indent="0">
              <a:buFont typeface="Arial" charset="0"/>
              <a:buNone/>
            </a:pPr>
            <a:r>
              <a:rPr lang="en-US" sz="1200" dirty="0">
                <a:latin typeface="Helvetica Neue"/>
                <a:cs typeface="Helvetica Neue"/>
                <a:hlinkClick r:id="rId4"/>
              </a:rPr>
              <a:t>http://www.nature.com/nature/journal/v529/n7585/full/</a:t>
            </a:r>
            <a:r>
              <a:rPr lang="en-US" sz="1200" dirty="0" smtClean="0">
                <a:latin typeface="Helvetica Neue"/>
                <a:cs typeface="Helvetica Neue"/>
                <a:hlinkClick r:id="rId4"/>
              </a:rPr>
              <a:t>529159a.html</a:t>
            </a:r>
            <a:endParaRPr lang="en-US" sz="1200" dirty="0" smtClean="0">
              <a:latin typeface="Helvetica Neue"/>
              <a:cs typeface="Helvetica Neue"/>
            </a:endParaRPr>
          </a:p>
          <a:p>
            <a:pPr marL="0" indent="0">
              <a:buFont typeface="Arial" charset="0"/>
              <a:buNone/>
            </a:pPr>
            <a:endParaRPr lang="en-US" sz="1200" dirty="0">
              <a:latin typeface="Helvetica Neue"/>
              <a:cs typeface="Helvetica Neue"/>
            </a:endParaRPr>
          </a:p>
        </p:txBody>
      </p:sp>
      <p:pic>
        <p:nvPicPr>
          <p:cNvPr id="69635"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162798"/>
            <a:ext cx="9072962" cy="510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Box 1"/>
          <p:cNvSpPr txBox="1">
            <a:spLocks noChangeArrowheads="1"/>
          </p:cNvSpPr>
          <p:nvPr/>
        </p:nvSpPr>
        <p:spPr bwMode="auto">
          <a:xfrm>
            <a:off x="7713837" y="5978578"/>
            <a:ext cx="13591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200" b="0" i="0" dirty="0" err="1" smtClean="0">
                <a:solidFill>
                  <a:srgbClr val="00FF00"/>
                </a:solidFill>
                <a:latin typeface="Helvetica Neue"/>
                <a:cs typeface="Helvetica Neue"/>
              </a:rPr>
              <a:t>Isatov</a:t>
            </a:r>
            <a:r>
              <a:rPr lang="en-US" sz="1200" b="0" i="0" dirty="0" smtClean="0">
                <a:solidFill>
                  <a:srgbClr val="00FF00"/>
                </a:solidFill>
                <a:latin typeface="Helvetica Neue"/>
                <a:cs typeface="Helvetica Neue"/>
              </a:rPr>
              <a:t> et al. 2016</a:t>
            </a:r>
            <a:endParaRPr lang="en-US" sz="1200" b="0" i="0" dirty="0">
              <a:solidFill>
                <a:srgbClr val="00FF00"/>
              </a:solidFill>
              <a:latin typeface="Helvetica Neue"/>
              <a:cs typeface="Helvetica Neue"/>
            </a:endParaRPr>
          </a:p>
        </p:txBody>
      </p:sp>
      <p:sp>
        <p:nvSpPr>
          <p:cNvPr id="2" name="Rectangle 1"/>
          <p:cNvSpPr/>
          <p:nvPr/>
        </p:nvSpPr>
        <p:spPr>
          <a:xfrm>
            <a:off x="3352800" y="1230868"/>
            <a:ext cx="5720162" cy="369332"/>
          </a:xfrm>
          <a:prstGeom prst="rect">
            <a:avLst/>
          </a:prstGeom>
        </p:spPr>
        <p:txBody>
          <a:bodyPr wrap="square">
            <a:spAutoFit/>
          </a:bodyPr>
          <a:lstStyle/>
          <a:p>
            <a:r>
              <a:rPr lang="en-US" dirty="0">
                <a:solidFill>
                  <a:srgbClr val="00FF00"/>
                </a:solidFill>
                <a:latin typeface="Helvetica Neue"/>
                <a:cs typeface="Helvetica Neue"/>
              </a:rPr>
              <a:t>J0925+1403 - </a:t>
            </a:r>
            <a:r>
              <a:rPr lang="en-US" dirty="0" smtClean="0">
                <a:solidFill>
                  <a:srgbClr val="00FF00"/>
                </a:solidFill>
                <a:latin typeface="Helvetica Neue"/>
                <a:cs typeface="Helvetica Neue"/>
              </a:rPr>
              <a:t>photons </a:t>
            </a:r>
            <a:r>
              <a:rPr lang="en-US" dirty="0">
                <a:solidFill>
                  <a:srgbClr val="00FF00"/>
                </a:solidFill>
                <a:latin typeface="Helvetica Neue"/>
                <a:cs typeface="Helvetica Neue"/>
              </a:rPr>
              <a:t>capable of </a:t>
            </a:r>
            <a:r>
              <a:rPr lang="en-US" dirty="0" smtClean="0">
                <a:solidFill>
                  <a:srgbClr val="00FF00"/>
                </a:solidFill>
                <a:latin typeface="Helvetica Neue"/>
                <a:cs typeface="Helvetica Neue"/>
              </a:rPr>
              <a:t>ionizing </a:t>
            </a:r>
            <a:r>
              <a:rPr lang="en-US" dirty="0">
                <a:solidFill>
                  <a:srgbClr val="00FF00"/>
                </a:solidFill>
                <a:latin typeface="Helvetica Neue"/>
                <a:cs typeface="Helvetica Neue"/>
              </a:rPr>
              <a:t>hydrogen</a:t>
            </a:r>
          </a:p>
        </p:txBody>
      </p:sp>
      <p:grpSp>
        <p:nvGrpSpPr>
          <p:cNvPr id="5" name="Group 4"/>
          <p:cNvGrpSpPr/>
          <p:nvPr/>
        </p:nvGrpSpPr>
        <p:grpSpPr>
          <a:xfrm>
            <a:off x="0" y="3810001"/>
            <a:ext cx="2362200" cy="2452916"/>
            <a:chOff x="4713288" y="1168489"/>
            <a:chExt cx="3225800" cy="3235482"/>
          </a:xfrm>
        </p:grpSpPr>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3288" y="1168489"/>
              <a:ext cx="3225800"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Text Box 6"/>
            <p:cNvSpPr txBox="1">
              <a:spLocks noChangeArrowheads="1"/>
            </p:cNvSpPr>
            <p:nvPr/>
          </p:nvSpPr>
          <p:spPr bwMode="auto">
            <a:xfrm>
              <a:off x="4724400" y="4038600"/>
              <a:ext cx="2250768" cy="365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200" b="0" dirty="0">
                  <a:latin typeface="Helvetica Neue"/>
                  <a:cs typeface="Helvetica Neue"/>
                </a:rPr>
                <a:t>Dickinson et al. 1998</a:t>
              </a:r>
            </a:p>
          </p:txBody>
        </p:sp>
        <p:sp>
          <p:nvSpPr>
            <p:cNvPr id="11" name="Text Box 9"/>
            <p:cNvSpPr txBox="1">
              <a:spLocks noChangeArrowheads="1"/>
            </p:cNvSpPr>
            <p:nvPr/>
          </p:nvSpPr>
          <p:spPr bwMode="auto">
            <a:xfrm>
              <a:off x="7303217" y="1219201"/>
              <a:ext cx="595978" cy="365371"/>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sz="1200" b="0" i="0" dirty="0" smtClean="0">
                  <a:latin typeface="Helvetica Neue"/>
                  <a:cs typeface="Helvetica Neue"/>
                </a:rPr>
                <a:t>z~2</a:t>
              </a:r>
              <a:endParaRPr lang="en-US" sz="1200" b="0" i="0" dirty="0" smtClean="0">
                <a:latin typeface="Helvetica Neue"/>
                <a:cs typeface="Helvetica Neue"/>
              </a:endParaRPr>
            </a:p>
          </p:txBody>
        </p:sp>
      </p:grpSp>
      <p:grpSp>
        <p:nvGrpSpPr>
          <p:cNvPr id="3" name="Group 2"/>
          <p:cNvGrpSpPr/>
          <p:nvPr/>
        </p:nvGrpSpPr>
        <p:grpSpPr>
          <a:xfrm>
            <a:off x="0" y="1092368"/>
            <a:ext cx="2362200" cy="2628563"/>
            <a:chOff x="1143000" y="1172413"/>
            <a:chExt cx="3276600" cy="3256712"/>
          </a:xfrm>
        </p:grpSpPr>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1219200"/>
              <a:ext cx="327660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 name="Text Box 7"/>
            <p:cNvSpPr txBox="1">
              <a:spLocks noChangeArrowheads="1"/>
            </p:cNvSpPr>
            <p:nvPr/>
          </p:nvSpPr>
          <p:spPr bwMode="auto">
            <a:xfrm>
              <a:off x="1143000" y="4038600"/>
              <a:ext cx="2139565" cy="3431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200" b="0" dirty="0" err="1">
                  <a:latin typeface="Helvetica Neue"/>
                  <a:cs typeface="Helvetica Neue"/>
                </a:rPr>
                <a:t>Overzier</a:t>
              </a:r>
              <a:r>
                <a:rPr lang="en-US" sz="1200" b="0" dirty="0">
                  <a:latin typeface="Helvetica Neue"/>
                  <a:cs typeface="Helvetica Neue"/>
                </a:rPr>
                <a:t> et al. 2008</a:t>
              </a:r>
            </a:p>
          </p:txBody>
        </p:sp>
        <p:sp>
          <p:nvSpPr>
            <p:cNvPr id="12" name="Text Box 9"/>
            <p:cNvSpPr txBox="1">
              <a:spLocks noChangeArrowheads="1"/>
            </p:cNvSpPr>
            <p:nvPr/>
          </p:nvSpPr>
          <p:spPr bwMode="auto">
            <a:xfrm>
              <a:off x="3773715" y="1172413"/>
              <a:ext cx="611912" cy="343194"/>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sz="1200" b="0" i="0" dirty="0" smtClean="0">
                  <a:latin typeface="Helvetica Neue"/>
                  <a:cs typeface="Helvetica Neue"/>
                </a:rPr>
                <a:t>z~4</a:t>
              </a:r>
              <a:endParaRPr lang="en-US" sz="1200" b="0" i="0" dirty="0" smtClean="0">
                <a:latin typeface="Helvetica Neue"/>
                <a:cs typeface="Helvetica Neue"/>
              </a:endParaRPr>
            </a:p>
          </p:txBody>
        </p:sp>
      </p:grpSp>
      <p:sp>
        <p:nvSpPr>
          <p:cNvPr id="4" name="TextBox 3"/>
          <p:cNvSpPr txBox="1"/>
          <p:nvPr/>
        </p:nvSpPr>
        <p:spPr>
          <a:xfrm>
            <a:off x="9601200" y="4648200"/>
            <a:ext cx="184666" cy="369332"/>
          </a:xfrm>
          <a:prstGeom prst="rect">
            <a:avLst/>
          </a:prstGeom>
          <a:noFill/>
        </p:spPr>
        <p:txBody>
          <a:bodyPr wrap="none" rtlCol="0">
            <a:spAutoFit/>
          </a:bodyPr>
          <a:lstStyle/>
          <a:p>
            <a:endParaRPr lang="en-US" dirty="0"/>
          </a:p>
        </p:txBody>
      </p:sp>
      <p:sp>
        <p:nvSpPr>
          <p:cNvPr id="16" name="Rectangle 15"/>
          <p:cNvSpPr/>
          <p:nvPr/>
        </p:nvSpPr>
        <p:spPr>
          <a:xfrm>
            <a:off x="2514600" y="5793912"/>
            <a:ext cx="990600" cy="369332"/>
          </a:xfrm>
          <a:prstGeom prst="rect">
            <a:avLst/>
          </a:prstGeom>
        </p:spPr>
        <p:txBody>
          <a:bodyPr wrap="square">
            <a:spAutoFit/>
          </a:bodyPr>
          <a:lstStyle/>
          <a:p>
            <a:r>
              <a:rPr lang="en-US" dirty="0" smtClean="0">
                <a:solidFill>
                  <a:srgbClr val="00FF00"/>
                </a:solidFill>
                <a:latin typeface="Helvetica Neue"/>
                <a:cs typeface="Helvetica Neue"/>
              </a:rPr>
              <a:t>Z~0.3</a:t>
            </a:r>
            <a:endParaRPr lang="en-US" dirty="0">
              <a:solidFill>
                <a:srgbClr val="00FF00"/>
              </a:solidFill>
              <a:latin typeface="Helvetica Neue"/>
              <a:cs typeface="Helvetica Neue"/>
            </a:endParaRPr>
          </a:p>
        </p:txBody>
      </p:sp>
    </p:spTree>
    <p:extLst>
      <p:ext uri="{BB962C8B-B14F-4D97-AF65-F5344CB8AC3E}">
        <p14:creationId xmlns:p14="http://schemas.microsoft.com/office/powerpoint/2010/main" val="31494283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endParaRPr lang="en-US">
              <a:latin typeface="Calibri"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656" y="383312"/>
            <a:ext cx="9375462" cy="616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4"/>
          <p:cNvSpPr>
            <a:spLocks noChangeArrowheads="1"/>
          </p:cNvSpPr>
          <p:nvPr/>
        </p:nvSpPr>
        <p:spPr bwMode="auto">
          <a:xfrm>
            <a:off x="2446" y="13979"/>
            <a:ext cx="91324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b="0" i="0" dirty="0" err="1" smtClean="0">
                <a:latin typeface="Helvetica Neue" charset="0"/>
                <a:cs typeface="Helvetica Neue" charset="0"/>
              </a:rPr>
              <a:t>Erb</a:t>
            </a:r>
            <a:r>
              <a:rPr lang="en-US" b="0" i="0" dirty="0" smtClean="0">
                <a:latin typeface="Helvetica Neue" charset="0"/>
                <a:cs typeface="Helvetica Neue" charset="0"/>
              </a:rPr>
              <a:t> </a:t>
            </a:r>
            <a:r>
              <a:rPr lang="en-US" b="0" i="0" dirty="0">
                <a:latin typeface="Helvetica Neue" charset="0"/>
                <a:cs typeface="Helvetica Neue" charset="0"/>
              </a:rPr>
              <a:t>(2016</a:t>
            </a:r>
            <a:r>
              <a:rPr lang="en-US" b="0" i="0" dirty="0" smtClean="0">
                <a:latin typeface="Helvetica Neue" charset="0"/>
                <a:cs typeface="Helvetica Neue" charset="0"/>
              </a:rPr>
              <a:t>)</a:t>
            </a:r>
            <a:endParaRPr lang="en-US" b="0" i="0" dirty="0">
              <a:latin typeface="Helvetica Neue" charset="0"/>
              <a:cs typeface="Helvetica Neue" charset="0"/>
            </a:endParaRPr>
          </a:p>
        </p:txBody>
      </p:sp>
      <p:sp>
        <p:nvSpPr>
          <p:cNvPr id="71684" name="Rectangle 5"/>
          <p:cNvSpPr>
            <a:spLocks noChangeArrowheads="1"/>
          </p:cNvSpPr>
          <p:nvPr/>
        </p:nvSpPr>
        <p:spPr bwMode="auto">
          <a:xfrm>
            <a:off x="-9060" y="6549429"/>
            <a:ext cx="9144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200" dirty="0">
                <a:latin typeface="Helvetica Neue" charset="0"/>
                <a:cs typeface="Helvetica Neue" charset="0"/>
              </a:rPr>
              <a:t>http://</a:t>
            </a:r>
            <a:r>
              <a:rPr lang="en-US" sz="1200" dirty="0" err="1">
                <a:latin typeface="Helvetica Neue" charset="0"/>
                <a:cs typeface="Helvetica Neue" charset="0"/>
              </a:rPr>
              <a:t>blog.galaxyzoo.org</a:t>
            </a:r>
            <a:r>
              <a:rPr lang="en-US" sz="1200" dirty="0">
                <a:latin typeface="Helvetica Neue" charset="0"/>
                <a:cs typeface="Helvetica Neue" charset="0"/>
              </a:rPr>
              <a:t>/2016/01/17/green-pea-galaxies-may-have-been-responsible-for-re-ionizing-the-universe/</a:t>
            </a:r>
          </a:p>
        </p:txBody>
      </p:sp>
    </p:spTree>
    <p:extLst>
      <p:ext uri="{BB962C8B-B14F-4D97-AF65-F5344CB8AC3E}">
        <p14:creationId xmlns:p14="http://schemas.microsoft.com/office/powerpoint/2010/main" val="2685937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22225" y="76200"/>
            <a:ext cx="5638800" cy="1143000"/>
          </a:xfrm>
        </p:spPr>
        <p:txBody>
          <a:bodyPr>
            <a:normAutofit/>
          </a:bodyPr>
          <a:lstStyle/>
          <a:p>
            <a:r>
              <a:rPr lang="en-US" b="0" dirty="0" smtClean="0">
                <a:latin typeface="Helvetica Neue"/>
                <a:ea typeface="ＭＳ Ｐゴシック" charset="0"/>
                <a:cs typeface="Helvetica Neue"/>
              </a:rPr>
              <a:t>Green Peas cont.</a:t>
            </a:r>
            <a:endParaRPr lang="en-US" b="0" dirty="0">
              <a:latin typeface="Helvetica Neue"/>
              <a:ea typeface="ＭＳ Ｐゴシック" charset="0"/>
              <a:cs typeface="Helvetica Neue"/>
            </a:endParaRPr>
          </a:p>
        </p:txBody>
      </p:sp>
      <p:sp>
        <p:nvSpPr>
          <p:cNvPr id="86018" name="Content Placeholder 2"/>
          <p:cNvSpPr>
            <a:spLocks noGrp="1"/>
          </p:cNvSpPr>
          <p:nvPr>
            <p:ph idx="1"/>
          </p:nvPr>
        </p:nvSpPr>
        <p:spPr>
          <a:xfrm>
            <a:off x="152400" y="1600200"/>
            <a:ext cx="6096000" cy="4267200"/>
          </a:xfrm>
        </p:spPr>
        <p:txBody>
          <a:bodyPr>
            <a:normAutofit fontScale="92500" lnSpcReduction="10000"/>
          </a:bodyPr>
          <a:lstStyle/>
          <a:p>
            <a:pPr>
              <a:defRPr/>
            </a:pPr>
            <a:r>
              <a:rPr lang="en-US" sz="2800" dirty="0" smtClean="0">
                <a:latin typeface="Helvetica Neue"/>
                <a:ea typeface="ＭＳ Ｐゴシック" charset="0"/>
                <a:cs typeface="Helvetica Neue"/>
              </a:rPr>
              <a:t>M</a:t>
            </a:r>
            <a:r>
              <a:rPr lang="en-US" sz="2800" dirty="0" smtClean="0">
                <a:latin typeface="Helvetica Neue"/>
                <a:ea typeface="ＭＳ Ｐゴシック" charset="0"/>
                <a:cs typeface="Helvetica Neue"/>
              </a:rPr>
              <a:t>etal </a:t>
            </a:r>
            <a:r>
              <a:rPr lang="en-US" sz="2800" dirty="0">
                <a:latin typeface="Helvetica Neue"/>
                <a:ea typeface="ＭＳ Ｐゴシック" charset="0"/>
                <a:cs typeface="Helvetica Neue"/>
              </a:rPr>
              <a:t>p</a:t>
            </a:r>
            <a:r>
              <a:rPr lang="en-US" sz="2800" dirty="0" smtClean="0">
                <a:latin typeface="Helvetica Neue"/>
                <a:ea typeface="ＭＳ Ｐゴシック" charset="0"/>
                <a:cs typeface="Helvetica Neue"/>
              </a:rPr>
              <a:t>oor </a:t>
            </a:r>
            <a:r>
              <a:rPr lang="en-US" sz="2800" dirty="0" smtClean="0">
                <a:latin typeface="Helvetica Neue"/>
                <a:ea typeface="ＭＳ Ｐゴシック" charset="0"/>
                <a:cs typeface="Helvetica Neue"/>
              </a:rPr>
              <a:t>(1/5</a:t>
            </a:r>
            <a:r>
              <a:rPr lang="en-US" sz="2800" baseline="30000" dirty="0" smtClean="0">
                <a:latin typeface="Helvetica Neue"/>
                <a:ea typeface="ＭＳ Ｐゴシック" charset="0"/>
                <a:cs typeface="Helvetica Neue"/>
              </a:rPr>
              <a:t>th</a:t>
            </a:r>
            <a:r>
              <a:rPr lang="en-US" sz="2800" dirty="0" smtClean="0">
                <a:latin typeface="Helvetica Neue"/>
                <a:ea typeface="ＭＳ Ｐゴシック" charset="0"/>
                <a:cs typeface="Helvetica Neue"/>
              </a:rPr>
              <a:t> solar)</a:t>
            </a:r>
          </a:p>
          <a:p>
            <a:pPr>
              <a:defRPr/>
            </a:pPr>
            <a:r>
              <a:rPr lang="en-US" sz="2800" b="0" dirty="0" smtClean="0">
                <a:latin typeface="Helvetica Neue"/>
                <a:ea typeface="ＭＳ Ｐゴシック" charset="0"/>
                <a:cs typeface="Helvetica Neue"/>
              </a:rPr>
              <a:t>High N/O ratios</a:t>
            </a:r>
          </a:p>
          <a:p>
            <a:pPr>
              <a:defRPr/>
            </a:pPr>
            <a:r>
              <a:rPr lang="en-US" sz="2600" dirty="0" smtClean="0">
                <a:latin typeface="Helvetica Neue"/>
                <a:ea typeface="ＭＳ Ｐゴシック" charset="0"/>
                <a:cs typeface="Helvetica Neue"/>
              </a:rPr>
              <a:t>Low HI column density</a:t>
            </a:r>
          </a:p>
          <a:p>
            <a:pPr>
              <a:defRPr/>
            </a:pPr>
            <a:r>
              <a:rPr lang="en-US" sz="2600" b="0" dirty="0" smtClean="0">
                <a:latin typeface="Helvetica Neue"/>
                <a:ea typeface="ＭＳ Ｐゴシック" charset="0"/>
                <a:cs typeface="Helvetica Neue"/>
              </a:rPr>
              <a:t>High escape fraction ionizing radiation</a:t>
            </a:r>
          </a:p>
          <a:p>
            <a:pPr>
              <a:defRPr/>
            </a:pPr>
            <a:r>
              <a:rPr lang="en-US" sz="2600" b="0" dirty="0" smtClean="0">
                <a:latin typeface="Helvetica Neue"/>
                <a:ea typeface="ＭＳ Ｐゴシック" charset="0"/>
                <a:cs typeface="Helvetica Neue"/>
              </a:rPr>
              <a:t>Very young ages (≤10 </a:t>
            </a:r>
            <a:r>
              <a:rPr lang="en-US" sz="2600" b="0" dirty="0" err="1" smtClean="0">
                <a:latin typeface="Helvetica Neue"/>
                <a:ea typeface="ＭＳ Ｐゴシック" charset="0"/>
                <a:cs typeface="Helvetica Neue"/>
              </a:rPr>
              <a:t>Myrs</a:t>
            </a:r>
            <a:r>
              <a:rPr lang="en-US" sz="2600" b="0" dirty="0" smtClean="0">
                <a:latin typeface="Helvetica Neue"/>
                <a:ea typeface="ＭＳ Ｐゴシック" charset="0"/>
                <a:cs typeface="Helvetica Neue"/>
              </a:rPr>
              <a:t>)</a:t>
            </a:r>
          </a:p>
          <a:p>
            <a:pPr>
              <a:defRPr/>
            </a:pPr>
            <a:r>
              <a:rPr lang="en-US" sz="2600" dirty="0" smtClean="0">
                <a:latin typeface="Helvetica Neue"/>
                <a:ea typeface="ＭＳ Ｐゴシック" charset="0"/>
                <a:cs typeface="Helvetica Neue"/>
              </a:rPr>
              <a:t>Up to 20 % of current mass</a:t>
            </a:r>
          </a:p>
          <a:p>
            <a:pPr>
              <a:defRPr/>
            </a:pPr>
            <a:r>
              <a:rPr lang="en-US" sz="2600" b="0" dirty="0" smtClean="0">
                <a:latin typeface="Helvetica Neue"/>
                <a:ea typeface="ＭＳ Ｐゴシック" charset="0"/>
                <a:cs typeface="Helvetica Neue"/>
              </a:rPr>
              <a:t>Existing old stellar components</a:t>
            </a:r>
            <a:endParaRPr lang="en-US" sz="2600" b="0" dirty="0">
              <a:latin typeface="Helvetica Neue"/>
              <a:ea typeface="ＭＳ Ｐゴシック" charset="0"/>
              <a:cs typeface="Helvetica Neue"/>
            </a:endParaRPr>
          </a:p>
          <a:p>
            <a:pPr>
              <a:defRPr/>
            </a:pPr>
            <a:r>
              <a:rPr lang="en-US" sz="2600" b="1" dirty="0" smtClean="0">
                <a:latin typeface="Helvetica Neue"/>
                <a:ea typeface="ＭＳ Ｐゴシック" charset="0"/>
                <a:cs typeface="Helvetica Neue"/>
              </a:rPr>
              <a:t>Short / Extreme phase of SF</a:t>
            </a:r>
          </a:p>
          <a:p>
            <a:pPr lvl="1">
              <a:defRPr/>
            </a:pPr>
            <a:r>
              <a:rPr lang="en-US" sz="2200" dirty="0" smtClean="0">
                <a:latin typeface="Helvetica Neue"/>
                <a:ea typeface="ＭＳ Ｐゴシック" charset="0"/>
                <a:cs typeface="Helvetica Neue"/>
              </a:rPr>
              <a:t>Recent massive inflow of gas</a:t>
            </a:r>
          </a:p>
          <a:p>
            <a:pPr lvl="1">
              <a:defRPr/>
            </a:pPr>
            <a:r>
              <a:rPr lang="en-US" sz="2200" dirty="0">
                <a:latin typeface="Helvetica Neue"/>
                <a:ea typeface="ＭＳ Ｐゴシック" charset="0"/>
                <a:cs typeface="Helvetica Neue"/>
              </a:rPr>
              <a:t>F</a:t>
            </a:r>
            <a:r>
              <a:rPr lang="en-US" sz="2200" dirty="0" smtClean="0">
                <a:latin typeface="Helvetica Neue"/>
                <a:ea typeface="ＭＳ Ｐゴシック" charset="0"/>
                <a:cs typeface="Helvetica Neue"/>
              </a:rPr>
              <a:t>eedback </a:t>
            </a:r>
            <a:r>
              <a:rPr lang="en-US" sz="2200" dirty="0" smtClean="0">
                <a:latin typeface="Helvetica Neue"/>
                <a:ea typeface="ＭＳ Ｐゴシック" charset="0"/>
                <a:cs typeface="Helvetica Neue"/>
              </a:rPr>
              <a:t>(Wolf </a:t>
            </a:r>
            <a:r>
              <a:rPr lang="en-US" sz="2200" dirty="0" err="1" smtClean="0">
                <a:latin typeface="Helvetica Neue"/>
                <a:ea typeface="ＭＳ Ｐゴシック" charset="0"/>
                <a:cs typeface="Helvetica Neue"/>
              </a:rPr>
              <a:t>Rayet</a:t>
            </a:r>
            <a:r>
              <a:rPr lang="en-US" sz="2200" dirty="0" smtClean="0">
                <a:latin typeface="Helvetica Neue"/>
                <a:ea typeface="ＭＳ Ｐゴシック" charset="0"/>
                <a:cs typeface="Helvetica Neue"/>
              </a:rPr>
              <a:t> *s)</a:t>
            </a:r>
          </a:p>
          <a:p>
            <a:pPr lvl="1">
              <a:defRPr/>
            </a:pPr>
            <a:endParaRPr lang="en-US" sz="2200" b="0" dirty="0">
              <a:latin typeface="Verdana" charset="0"/>
              <a:ea typeface="ＭＳ Ｐゴシック" charset="0"/>
              <a:cs typeface="Verdana" charset="0"/>
            </a:endParaRPr>
          </a:p>
        </p:txBody>
      </p:sp>
      <p:pic>
        <p:nvPicPr>
          <p:cNvPr id="8397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8600"/>
            <a:ext cx="2789238"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 Box 9"/>
          <p:cNvSpPr txBox="1">
            <a:spLocks noChangeArrowheads="1"/>
          </p:cNvSpPr>
          <p:nvPr/>
        </p:nvSpPr>
        <p:spPr bwMode="auto">
          <a:xfrm>
            <a:off x="6629400" y="6519862"/>
            <a:ext cx="2342982" cy="33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spcBef>
                <a:spcPct val="50000"/>
              </a:spcBef>
            </a:pPr>
            <a:r>
              <a:rPr lang="en-US" sz="1600" b="0" i="0" dirty="0" err="1">
                <a:latin typeface="Verdana" charset="0"/>
                <a:cs typeface="Verdana" charset="0"/>
              </a:rPr>
              <a:t>Amorin</a:t>
            </a:r>
            <a:r>
              <a:rPr lang="en-US" sz="1600" b="0" i="0" dirty="0">
                <a:latin typeface="Verdana" charset="0"/>
                <a:cs typeface="Verdana" charset="0"/>
              </a:rPr>
              <a:t> et al. </a:t>
            </a:r>
            <a:r>
              <a:rPr lang="en-US" sz="1600" b="0" i="0" dirty="0" smtClean="0">
                <a:latin typeface="Verdana" charset="0"/>
                <a:cs typeface="Verdana" charset="0"/>
              </a:rPr>
              <a:t>2012</a:t>
            </a:r>
            <a:endParaRPr lang="en-US" sz="1400" b="0" i="0" dirty="0">
              <a:latin typeface="Verdana" charset="0"/>
              <a:cs typeface="Verdana" charset="0"/>
            </a:endParaRPr>
          </a:p>
        </p:txBody>
      </p:sp>
      <p:sp>
        <p:nvSpPr>
          <p:cNvPr id="83973" name="TextBox 5"/>
          <p:cNvSpPr txBox="1">
            <a:spLocks noChangeArrowheads="1"/>
          </p:cNvSpPr>
          <p:nvPr/>
        </p:nvSpPr>
        <p:spPr bwMode="auto">
          <a:xfrm>
            <a:off x="6248400" y="0"/>
            <a:ext cx="2555875" cy="369888"/>
          </a:xfrm>
          <a:prstGeom prst="rect">
            <a:avLst/>
          </a:prstGeom>
          <a:solidFill>
            <a:srgbClr val="FFFFFF"/>
          </a:solidFill>
          <a:ln>
            <a:noFill/>
          </a:ln>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a:latin typeface="Verdana" charset="0"/>
                <a:cs typeface="Verdana" charset="0"/>
              </a:rPr>
              <a:t>GTC-OSIRIS z’-band</a:t>
            </a:r>
          </a:p>
        </p:txBody>
      </p:sp>
      <p:sp>
        <p:nvSpPr>
          <p:cNvPr id="83974" name="TextBox 6"/>
          <p:cNvSpPr txBox="1">
            <a:spLocks noChangeArrowheads="1"/>
          </p:cNvSpPr>
          <p:nvPr/>
        </p:nvSpPr>
        <p:spPr bwMode="auto">
          <a:xfrm>
            <a:off x="5812971" y="4419600"/>
            <a:ext cx="2652713" cy="369888"/>
          </a:xfrm>
          <a:prstGeom prst="rect">
            <a:avLst/>
          </a:prstGeom>
          <a:solidFill>
            <a:schemeClr val="bg1"/>
          </a:solidFill>
          <a:ln>
            <a:noFill/>
          </a:ln>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dirty="0">
                <a:latin typeface="Verdana" charset="0"/>
                <a:cs typeface="Verdana" charset="0"/>
              </a:rPr>
              <a:t>HST WFPC2 F606 (R)</a:t>
            </a:r>
          </a:p>
        </p:txBody>
      </p:sp>
      <p:cxnSp>
        <p:nvCxnSpPr>
          <p:cNvPr id="9" name="Straight Arrow Connector 8"/>
          <p:cNvCxnSpPr/>
          <p:nvPr/>
        </p:nvCxnSpPr>
        <p:spPr bwMode="auto">
          <a:xfrm flipV="1">
            <a:off x="5943600" y="2362200"/>
            <a:ext cx="457200" cy="2057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p:nvPr/>
        </p:nvCxnSpPr>
        <p:spPr bwMode="auto">
          <a:xfrm>
            <a:off x="5943600" y="4789488"/>
            <a:ext cx="457200" cy="84931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3977" name="Text Box 9"/>
          <p:cNvSpPr txBox="1">
            <a:spLocks noChangeArrowheads="1"/>
          </p:cNvSpPr>
          <p:nvPr/>
        </p:nvSpPr>
        <p:spPr bwMode="auto">
          <a:xfrm>
            <a:off x="119743" y="6030686"/>
            <a:ext cx="5638800" cy="738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spcBef>
                <a:spcPct val="50000"/>
              </a:spcBef>
            </a:pPr>
            <a:r>
              <a:rPr lang="en-US" sz="1400" b="0" i="0" dirty="0" err="1" smtClean="0">
                <a:latin typeface="Helvetica Neue"/>
                <a:cs typeface="Helvetica Neue"/>
              </a:rPr>
              <a:t>Amorin</a:t>
            </a:r>
            <a:r>
              <a:rPr lang="en-US" sz="1400" b="0" i="0" dirty="0" smtClean="0">
                <a:latin typeface="Helvetica Neue"/>
                <a:cs typeface="Helvetica Neue"/>
              </a:rPr>
              <a:t> </a:t>
            </a:r>
            <a:r>
              <a:rPr lang="en-US" sz="1400" b="0" i="0" dirty="0">
                <a:latin typeface="Helvetica Neue"/>
                <a:cs typeface="Helvetica Neue"/>
              </a:rPr>
              <a:t>et al. 2010, </a:t>
            </a:r>
            <a:r>
              <a:rPr lang="en-US" sz="1400" b="0" i="0" dirty="0" err="1">
                <a:latin typeface="Helvetica Neue"/>
                <a:cs typeface="Helvetica Neue"/>
              </a:rPr>
              <a:t>Amorin</a:t>
            </a:r>
            <a:r>
              <a:rPr lang="en-US" sz="1400" b="0" i="0" dirty="0">
                <a:latin typeface="Helvetica Neue"/>
                <a:cs typeface="Helvetica Neue"/>
              </a:rPr>
              <a:t> et al. 2011, </a:t>
            </a:r>
            <a:r>
              <a:rPr lang="en-US" sz="1400" b="0" i="0" dirty="0" err="1">
                <a:latin typeface="Helvetica Neue"/>
                <a:cs typeface="Helvetica Neue"/>
              </a:rPr>
              <a:t>Izotov</a:t>
            </a:r>
            <a:r>
              <a:rPr lang="en-US" sz="1400" b="0" i="0" dirty="0">
                <a:latin typeface="Helvetica Neue"/>
                <a:cs typeface="Helvetica Neue"/>
              </a:rPr>
              <a:t> et al. 2011, </a:t>
            </a:r>
            <a:r>
              <a:rPr lang="en-US" sz="1400" b="0" i="0" dirty="0" err="1" smtClean="0">
                <a:latin typeface="Helvetica Neue"/>
                <a:cs typeface="Helvetica Neue"/>
              </a:rPr>
              <a:t>Amorin</a:t>
            </a:r>
            <a:r>
              <a:rPr lang="en-US" sz="1400" b="0" i="0" dirty="0" smtClean="0">
                <a:latin typeface="Helvetica Neue"/>
                <a:cs typeface="Helvetica Neue"/>
              </a:rPr>
              <a:t> </a:t>
            </a:r>
            <a:r>
              <a:rPr lang="en-US" sz="1400" b="0" i="0" dirty="0">
                <a:latin typeface="Helvetica Neue"/>
                <a:cs typeface="Helvetica Neue"/>
              </a:rPr>
              <a:t>et al. </a:t>
            </a:r>
            <a:r>
              <a:rPr lang="en-US" sz="1400" b="0" i="0" dirty="0" smtClean="0">
                <a:latin typeface="Helvetica Neue"/>
                <a:cs typeface="Helvetica Neue"/>
              </a:rPr>
              <a:t>2012, </a:t>
            </a:r>
            <a:r>
              <a:rPr lang="en-US" sz="1400" b="0" i="0" dirty="0">
                <a:latin typeface="Helvetica Neue"/>
                <a:cs typeface="Helvetica Neue"/>
              </a:rPr>
              <a:t>Hawley 2012, </a:t>
            </a:r>
            <a:r>
              <a:rPr lang="en-US" sz="1400" b="0" i="0" dirty="0" err="1">
                <a:latin typeface="Helvetica Neue"/>
                <a:cs typeface="Helvetica Neue"/>
              </a:rPr>
              <a:t>Pilyugin</a:t>
            </a:r>
            <a:r>
              <a:rPr lang="en-US" sz="1400" b="0" i="0" dirty="0">
                <a:latin typeface="Helvetica Neue"/>
                <a:cs typeface="Helvetica Neue"/>
              </a:rPr>
              <a:t> et al. 2012, </a:t>
            </a:r>
            <a:r>
              <a:rPr lang="en-US" sz="1400" b="0" i="0" dirty="0" err="1" smtClean="0">
                <a:latin typeface="Helvetica Neue"/>
                <a:cs typeface="Helvetica Neue"/>
              </a:rPr>
              <a:t>Chakraborti</a:t>
            </a:r>
            <a:r>
              <a:rPr lang="en-US" sz="1400" b="0" i="0" dirty="0" smtClean="0">
                <a:latin typeface="Helvetica Neue"/>
                <a:cs typeface="Helvetica Neue"/>
              </a:rPr>
              <a:t> et al. 2012, Henry et al. 2015, </a:t>
            </a:r>
            <a:r>
              <a:rPr lang="en-US" sz="1400" b="0" i="0" dirty="0" err="1" smtClean="0">
                <a:latin typeface="Helvetica Neue"/>
                <a:cs typeface="Helvetica Neue"/>
              </a:rPr>
              <a:t>Rutkowski</a:t>
            </a:r>
            <a:r>
              <a:rPr lang="en-US" sz="1400" b="0" i="0" dirty="0" smtClean="0">
                <a:latin typeface="Helvetica Neue"/>
                <a:cs typeface="Helvetica Neue"/>
              </a:rPr>
              <a:t> et al. 2017, </a:t>
            </a:r>
            <a:r>
              <a:rPr lang="en-US" sz="1400" b="0" i="0" dirty="0" err="1" smtClean="0">
                <a:latin typeface="Helvetica Neue"/>
                <a:cs typeface="Helvetica Neue"/>
              </a:rPr>
              <a:t>Greis</a:t>
            </a:r>
            <a:r>
              <a:rPr lang="en-US" sz="1400" b="0" i="0" dirty="0" smtClean="0">
                <a:latin typeface="Helvetica Neue"/>
                <a:cs typeface="Helvetica Neue"/>
              </a:rPr>
              <a:t> et al. 2017</a:t>
            </a:r>
            <a:endParaRPr lang="en-US" sz="1400" b="0" i="0" dirty="0">
              <a:latin typeface="Helvetica Neue"/>
              <a:cs typeface="Helvetica Neue"/>
            </a:endParaRPr>
          </a:p>
        </p:txBody>
      </p:sp>
      <p:cxnSp>
        <p:nvCxnSpPr>
          <p:cNvPr id="12" name="Straight Arrow Connector 11"/>
          <p:cNvCxnSpPr/>
          <p:nvPr/>
        </p:nvCxnSpPr>
        <p:spPr bwMode="auto">
          <a:xfrm flipV="1">
            <a:off x="5943600" y="4343400"/>
            <a:ext cx="533400" cy="76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113017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6665</TotalTime>
  <Words>4174</Words>
  <Application>Microsoft Macintosh PowerPoint</Application>
  <PresentationFormat>On-screen Show (4:3)</PresentationFormat>
  <Paragraphs>437</Paragraphs>
  <Slides>46</Slides>
  <Notes>35</Notes>
  <HiddenSlides>17</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Environments of z~0.2 SF Galaxies: Building on the Citizen Science Discovery of the Green Peas</vt:lpstr>
      <vt:lpstr>Galaxy Zoo: Green Peas Cardamone et al. 2009</vt:lpstr>
      <vt:lpstr>PowerPoint Presentation</vt:lpstr>
      <vt:lpstr>PowerPoint Presentation</vt:lpstr>
      <vt:lpstr>Specific Star Formation Rate </vt:lpstr>
      <vt:lpstr>Specific Star Formation Rate</vt:lpstr>
      <vt:lpstr>‘Green Pea’ - like galaxies could have reheated the Universe</vt:lpstr>
      <vt:lpstr>PowerPoint Presentation</vt:lpstr>
      <vt:lpstr>Green Peas cont.</vt:lpstr>
      <vt:lpstr>UV-Luminous Galaxy Comparison</vt:lpstr>
      <vt:lpstr>UV-Luminous Galaxy Comparison</vt:lpstr>
      <vt:lpstr>Environments?</vt:lpstr>
      <vt:lpstr>PowerPoint Presentation</vt:lpstr>
      <vt:lpstr>PowerPoint Presentation</vt:lpstr>
      <vt:lpstr>wp(rp) = w1-halo(rp) +w2-halo(rp) </vt:lpstr>
      <vt:lpstr>wp(rp) = w1-halo(rp) +w2-halo(rp) </vt:lpstr>
      <vt:lpstr>PowerPoint Presentation</vt:lpstr>
      <vt:lpstr>PowerPoint Presentation</vt:lpstr>
      <vt:lpstr>too few Peas ! (80 from DR7)</vt:lpstr>
      <vt:lpstr>DR12 (in progress) 479 Peas</vt:lpstr>
      <vt:lpstr>PowerPoint Presentation</vt:lpstr>
      <vt:lpstr>PowerPoint Presentation</vt:lpstr>
      <vt:lpstr>PowerPoint Presentation</vt:lpstr>
      <vt:lpstr>PowerPoint Presentation</vt:lpstr>
      <vt:lpstr>Comparison Sample </vt:lpstr>
      <vt:lpstr>Comparison Sample: Luminous Red Galaxies</vt:lpstr>
      <vt:lpstr>PowerPoint Presentation</vt:lpstr>
      <vt:lpstr>PowerPoint Presentation</vt:lpstr>
      <vt:lpstr>PowerPoint Presentation</vt:lpstr>
      <vt:lpstr>What’s next?</vt:lpstr>
      <vt:lpstr>PowerPoint Presentation</vt:lpstr>
      <vt:lpstr>PowerPoint Presentation</vt:lpstr>
      <vt:lpstr>PowerPoint Presentation</vt:lpstr>
      <vt:lpstr>PowerPoint Presentation</vt:lpstr>
      <vt:lpstr>HST Search - PEAS</vt:lpstr>
      <vt:lpstr>PowerPoint Presentation</vt:lpstr>
      <vt:lpstr>Mapping Environment of Green Peas</vt:lpstr>
      <vt:lpstr>Radio Emission reveals large magnetic field formation in galaxies</vt:lpstr>
      <vt:lpstr>Searching for Pea Neighbors</vt:lpstr>
      <vt:lpstr>Environment</vt:lpstr>
      <vt:lpstr>Compact Galaxies</vt:lpstr>
      <vt:lpstr>Galaxies in the Early Universe</vt:lpstr>
      <vt:lpstr>PowerPoint Presentation</vt:lpstr>
      <vt:lpstr>PowerPoint Presentation</vt:lpstr>
      <vt:lpstr>Halo Occupation Distribution</vt:lpstr>
      <vt:lpstr>Expanding to DR12</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Carie Cardamone</dc:creator>
  <cp:lastModifiedBy>Wheelock College</cp:lastModifiedBy>
  <cp:revision>584</cp:revision>
  <cp:lastPrinted>2017-07-12T08:35:57Z</cp:lastPrinted>
  <dcterms:created xsi:type="dcterms:W3CDTF">2011-03-23T13:19:39Z</dcterms:created>
  <dcterms:modified xsi:type="dcterms:W3CDTF">2017-07-12T10:26:03Z</dcterms:modified>
</cp:coreProperties>
</file>